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067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78922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728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1432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005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07755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EDC4D0-4420-440D-980E-6659F891D449}" type="datetimeFigureOut">
              <a:rPr lang="ar-IQ" smtClean="0"/>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77348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EDC4D0-4420-440D-980E-6659F891D449}" type="datetimeFigureOut">
              <a:rPr lang="ar-IQ" smtClean="0"/>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270532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EDC4D0-4420-440D-980E-6659F891D449}"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1019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40356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6708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F9106-E62B-4A5A-B5E1-583B534607B9}" type="slidenum">
              <a:rPr lang="ar-IQ" smtClean="0"/>
              <a:t>‹#›</a:t>
            </a:fld>
            <a:endParaRPr lang="ar-IQ"/>
          </a:p>
        </p:txBody>
      </p:sp>
    </p:spTree>
    <p:extLst>
      <p:ext uri="{BB962C8B-B14F-4D97-AF65-F5344CB8AC3E}">
        <p14:creationId xmlns:p14="http://schemas.microsoft.com/office/powerpoint/2010/main" val="103644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1520" y="1340768"/>
            <a:ext cx="8586688" cy="511256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3600" dirty="0"/>
          </a:p>
        </p:txBody>
      </p:sp>
      <p:sp>
        <p:nvSpPr>
          <p:cNvPr id="5" name="عنوان 4"/>
          <p:cNvSpPr>
            <a:spLocks noGrp="1"/>
          </p:cNvSpPr>
          <p:nvPr>
            <p:ph type="ctrTitle"/>
          </p:nvPr>
        </p:nvSpPr>
        <p:spPr>
          <a:xfrm>
            <a:off x="251520" y="188640"/>
            <a:ext cx="8276456" cy="6264696"/>
          </a:xfrm>
        </p:spPr>
        <p:txBody>
          <a:bodyPr>
            <a:noAutofit/>
          </a:bodyPr>
          <a:lstStyle/>
          <a:p>
            <a:r>
              <a:rPr lang="ar-IQ" sz="2400" dirty="0"/>
              <a:t>وزاره التعليم العالي والبحث العلمي</a:t>
            </a:r>
            <a:r>
              <a:rPr lang="en-US" sz="2400" dirty="0"/>
              <a:t/>
            </a:r>
            <a:br>
              <a:rPr lang="en-US" sz="2400" dirty="0"/>
            </a:br>
            <a:r>
              <a:rPr lang="ar-IQ" sz="2400" dirty="0"/>
              <a:t>          جامعه البصرة</a:t>
            </a:r>
            <a:r>
              <a:rPr lang="en-US" sz="2400" dirty="0"/>
              <a:t/>
            </a:r>
            <a:br>
              <a:rPr lang="en-US" sz="2400" dirty="0"/>
            </a:br>
            <a:r>
              <a:rPr lang="ar-IQ" sz="2400" dirty="0"/>
              <a:t>كليه التربية البدنية وعلوم الرياضة</a:t>
            </a:r>
            <a:r>
              <a:rPr lang="en-US" sz="2400" dirty="0"/>
              <a:t/>
            </a:r>
            <a:br>
              <a:rPr lang="en-US" sz="2400" dirty="0"/>
            </a:br>
            <a:r>
              <a:rPr lang="ar-IQ" sz="2400" dirty="0"/>
              <a:t>    الدراسات العليا / دكتوراه</a:t>
            </a:r>
            <a:r>
              <a:rPr lang="en-US" sz="2400" dirty="0"/>
              <a:t/>
            </a:r>
            <a:br>
              <a:rPr lang="en-US" sz="2400" dirty="0"/>
            </a:br>
            <a:r>
              <a:rPr lang="ar-IQ" sz="2400" dirty="0"/>
              <a:t>  </a:t>
            </a:r>
            <a:r>
              <a:rPr lang="en-US" sz="2400" dirty="0"/>
              <a:t/>
            </a:r>
            <a:br>
              <a:rPr lang="en-US" sz="2400" dirty="0"/>
            </a:br>
            <a:r>
              <a:rPr lang="ar-IQ" sz="2400" dirty="0"/>
              <a:t> </a:t>
            </a:r>
            <a:r>
              <a:rPr lang="en-US" sz="2400" dirty="0"/>
              <a:t/>
            </a:r>
            <a:br>
              <a:rPr lang="en-US" sz="2400" dirty="0"/>
            </a:br>
            <a:r>
              <a:rPr lang="ar-IQ" sz="2400" dirty="0"/>
              <a:t>نظـــــــــــــــــــــــريــــــــــــــــــات </a:t>
            </a:r>
            <a:r>
              <a:rPr lang="ar-IQ" sz="2400" dirty="0" smtClean="0"/>
              <a:t>التعــــــــــــــــــــــــــــــلم</a:t>
            </a:r>
            <a:r>
              <a:rPr lang="en-US" sz="2400" dirty="0"/>
              <a:t/>
            </a:r>
            <a:br>
              <a:rPr lang="en-US" sz="2400" dirty="0"/>
            </a:br>
            <a:r>
              <a:rPr lang="ar-IQ" sz="2400" dirty="0"/>
              <a:t> </a:t>
            </a:r>
            <a:r>
              <a:rPr lang="en-US" sz="2400" dirty="0"/>
              <a:t/>
            </a:r>
            <a:br>
              <a:rPr lang="en-US" sz="2400" dirty="0"/>
            </a:br>
            <a:r>
              <a:rPr lang="ar-IQ" sz="2400" dirty="0"/>
              <a:t>اعداد </a:t>
            </a:r>
            <a:r>
              <a:rPr lang="en-US" sz="2400" dirty="0"/>
              <a:t/>
            </a:r>
            <a:br>
              <a:rPr lang="en-US" sz="2400" dirty="0"/>
            </a:br>
            <a:r>
              <a:rPr lang="ar-IQ" sz="2400" dirty="0"/>
              <a:t>الأستاذ الدكتور</a:t>
            </a:r>
            <a:r>
              <a:rPr lang="en-US" sz="2400" dirty="0"/>
              <a:t/>
            </a:r>
            <a:br>
              <a:rPr lang="en-US" sz="2400" dirty="0"/>
            </a:br>
            <a:r>
              <a:rPr lang="ar-IQ" sz="2400" dirty="0"/>
              <a:t>محمد عنيسي </a:t>
            </a:r>
            <a:r>
              <a:rPr lang="ar-IQ" sz="2400" dirty="0" smtClean="0"/>
              <a:t>الكعبي</a:t>
            </a:r>
            <a:r>
              <a:rPr lang="en-US" sz="2400" dirty="0"/>
              <a:t/>
            </a:r>
            <a:br>
              <a:rPr lang="en-US" sz="2400" dirty="0"/>
            </a:br>
            <a:r>
              <a:rPr lang="ar-IQ" sz="2400" dirty="0"/>
              <a:t> </a:t>
            </a:r>
            <a:r>
              <a:rPr lang="en-US" sz="2400" dirty="0"/>
              <a:t/>
            </a:r>
            <a:br>
              <a:rPr lang="en-US" sz="2400" dirty="0"/>
            </a:br>
            <a:r>
              <a:rPr lang="ar-IQ" sz="2400" dirty="0"/>
              <a:t>2018</a:t>
            </a:r>
            <a:endParaRPr lang="en-US" sz="2400" dirty="0"/>
          </a:p>
        </p:txBody>
      </p:sp>
    </p:spTree>
    <p:extLst>
      <p:ext uri="{BB962C8B-B14F-4D97-AF65-F5344CB8AC3E}">
        <p14:creationId xmlns:p14="http://schemas.microsoft.com/office/powerpoint/2010/main" val="305578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Autofit/>
          </a:bodyPr>
          <a:lstStyle/>
          <a:p>
            <a:r>
              <a:rPr lang="ar-SA" sz="1050" b="1" dirty="0"/>
              <a:t>نظريات التعلم</a:t>
            </a:r>
            <a:r>
              <a:rPr lang="en-US" sz="1050" dirty="0"/>
              <a:t/>
            </a:r>
            <a:br>
              <a:rPr lang="en-US" sz="1050" dirty="0"/>
            </a:br>
            <a:r>
              <a:rPr lang="ar-SA" sz="1050" b="1" dirty="0"/>
              <a:t> </a:t>
            </a:r>
            <a:r>
              <a:rPr lang="en-US" sz="1050" dirty="0"/>
              <a:t/>
            </a:r>
            <a:br>
              <a:rPr lang="en-US" sz="1050" dirty="0"/>
            </a:br>
            <a:r>
              <a:rPr lang="ar-SA" sz="1050" b="1" dirty="0"/>
              <a:t>	هناك العديد من النظريات التي حاولت تفسير عملية التعلم وفيما يلي عرض لنظريات        التعلم التالية:</a:t>
            </a:r>
            <a:r>
              <a:rPr lang="en-US" sz="1050" dirty="0"/>
              <a:t/>
            </a:r>
            <a:br>
              <a:rPr lang="en-US" sz="1050" dirty="0"/>
            </a:br>
            <a:r>
              <a:rPr lang="ar-SA" sz="1050" b="1" dirty="0"/>
              <a:t> </a:t>
            </a:r>
            <a:r>
              <a:rPr lang="en-US" sz="1050" dirty="0"/>
              <a:t/>
            </a:r>
            <a:br>
              <a:rPr lang="en-US" sz="1050" dirty="0"/>
            </a:br>
            <a:r>
              <a:rPr lang="en-US" sz="1050" b="1" dirty="0"/>
              <a:t> </a:t>
            </a:r>
            <a:r>
              <a:rPr lang="en-US" sz="1050" dirty="0"/>
              <a:t/>
            </a:r>
            <a:br>
              <a:rPr lang="en-US" sz="1050" dirty="0"/>
            </a:br>
            <a:r>
              <a:rPr lang="ar-SA" sz="1050" b="1" dirty="0"/>
              <a:t>	النظريات الارتباطية </a:t>
            </a:r>
            <a:r>
              <a:rPr lang="en-US" sz="1050" b="1" dirty="0"/>
              <a:t>(</a:t>
            </a:r>
            <a:r>
              <a:rPr lang="en-US" sz="1050" b="1" dirty="0" err="1"/>
              <a:t>Associationistic</a:t>
            </a:r>
            <a:r>
              <a:rPr lang="en-US" sz="1050" b="1" dirty="0"/>
              <a:t> theories)</a:t>
            </a:r>
            <a:r>
              <a:rPr lang="ar-SA" sz="1050" b="1" dirty="0"/>
              <a:t> إلى أن التعلم يحدث نتيجة حدوث ارتباط </a:t>
            </a:r>
            <a:r>
              <a:rPr lang="ar-SA" sz="1050" b="1" dirty="0" err="1"/>
              <a:t>يين</a:t>
            </a:r>
            <a:r>
              <a:rPr lang="ar-SA" sz="1050" b="1" dirty="0"/>
              <a:t> مثير واستجابة بحيث أنه في حالة حدوث ارتباط بين مثير واستجابة بحيث أنه في حالة ظهور هذا المثير مرة أخرى فإن الاستجابة التي ارتبطت به سوف تظهر ثانية.</a:t>
            </a:r>
            <a:r>
              <a:rPr lang="en-US" sz="1050" dirty="0"/>
              <a:t/>
            </a:r>
            <a:br>
              <a:rPr lang="en-US" sz="1050" dirty="0"/>
            </a:br>
            <a:r>
              <a:rPr lang="ar-SA" sz="1050" b="1" dirty="0"/>
              <a:t>	فكان التعلم في ضوء النظريات الارتباطية – هو التغيرات في السلوك – أي التغير في استجابات الفرد في موقف ما، على أساس أن " الاستجابة </a:t>
            </a:r>
            <a:r>
              <a:rPr lang="en-US" sz="1050" b="1" dirty="0"/>
              <a:t>Response</a:t>
            </a:r>
            <a:r>
              <a:rPr lang="ar-SA" sz="1050" b="1" dirty="0"/>
              <a:t>" هي الأداء أو السلوك الذي يحدثه مثير، وبهذا المعنى تكون الاستجابة مصطلحاً عاماً للأفعال المرتبطة بمثير ويقصد "بالمثير </a:t>
            </a:r>
            <a:r>
              <a:rPr lang="en-US" sz="1050" b="1" dirty="0"/>
              <a:t>Stimulus</a:t>
            </a:r>
            <a:r>
              <a:rPr lang="ar-SA" sz="1050" b="1" dirty="0"/>
              <a:t>" موضوع أو حدث خارجي أو داخلي يحدث تغيير في استجابات الفرد (أو في سلوك الفرد).</a:t>
            </a:r>
            <a:r>
              <a:rPr lang="en-US" sz="1050" dirty="0"/>
              <a:t/>
            </a:r>
            <a:br>
              <a:rPr lang="en-US" sz="1050" dirty="0"/>
            </a:br>
            <a:r>
              <a:rPr lang="ar-SA" sz="1050" b="1" dirty="0"/>
              <a:t>	وتضم النظريات الارتباطية مجموعة من النظريات التي تتفق فيما بينها على أهمية الارتباطات بين المثيرات والاستجابات، إلا أنها تختلف فيما بينها بالنسبة للمواقف أو الظروف التي قد تحدث فيها هذه </a:t>
            </a:r>
            <a:r>
              <a:rPr lang="ar-SA" sz="1050" b="1" dirty="0" err="1"/>
              <a:t>الإرتباطات</a:t>
            </a:r>
            <a:r>
              <a:rPr lang="ar-SA" sz="1050" b="1" dirty="0"/>
              <a:t>، بالإضافة إلى اختلافها في التأكيد على عمليات معينة ترى ضرورتها لحدوث مثل هذا الارتباط.</a:t>
            </a:r>
            <a:r>
              <a:rPr lang="en-US" sz="1050" dirty="0"/>
              <a:t/>
            </a:r>
            <a:br>
              <a:rPr lang="en-US" sz="1050" dirty="0"/>
            </a:br>
            <a:r>
              <a:rPr lang="ar-SA" sz="1050" b="1" dirty="0"/>
              <a:t>	ومن بين هذه النظريات ما يلي :</a:t>
            </a:r>
            <a:r>
              <a:rPr lang="en-US" sz="1050" dirty="0"/>
              <a:t/>
            </a:r>
            <a:br>
              <a:rPr lang="en-US" sz="1050" dirty="0"/>
            </a:br>
            <a:r>
              <a:rPr lang="ar-SA" sz="1050" b="1" dirty="0"/>
              <a:t>نظرية التعلم الشرطي.</a:t>
            </a:r>
            <a:r>
              <a:rPr lang="en-US" sz="1050" dirty="0"/>
              <a:t/>
            </a:r>
            <a:br>
              <a:rPr lang="en-US" sz="1050" dirty="0"/>
            </a:br>
            <a:r>
              <a:rPr lang="ar-SA" sz="1050" b="1" dirty="0"/>
              <a:t>نظرية التعلم بالمحاولة والخطأ.</a:t>
            </a:r>
            <a:r>
              <a:rPr lang="en-US" sz="1050" dirty="0"/>
              <a:t/>
            </a:r>
            <a:br>
              <a:rPr lang="en-US" sz="1050" dirty="0"/>
            </a:br>
            <a:r>
              <a:rPr lang="en-US" sz="1050" b="1" dirty="0"/>
              <a:t> </a:t>
            </a:r>
            <a:r>
              <a:rPr lang="en-US" sz="1050" dirty="0"/>
              <a:t/>
            </a:r>
            <a:br>
              <a:rPr lang="en-US" sz="1050" dirty="0"/>
            </a:br>
            <a:r>
              <a:rPr lang="ar-SA" sz="1050" b="1" dirty="0"/>
              <a:t>التعلم الشرطي</a:t>
            </a:r>
            <a:r>
              <a:rPr lang="en-US" sz="1050" dirty="0"/>
              <a:t/>
            </a:r>
            <a:br>
              <a:rPr lang="en-US" sz="1050" dirty="0"/>
            </a:br>
            <a:r>
              <a:rPr lang="ar-SA" sz="1050" b="1" dirty="0"/>
              <a:t> </a:t>
            </a:r>
            <a:r>
              <a:rPr lang="en-US" sz="1050" dirty="0"/>
              <a:t/>
            </a:r>
            <a:br>
              <a:rPr lang="en-US" sz="1050" dirty="0"/>
            </a:br>
            <a:r>
              <a:rPr lang="ar-SA" sz="1050" b="1" dirty="0"/>
              <a:t>وصف التعلم الشرطي:</a:t>
            </a:r>
            <a:r>
              <a:rPr lang="en-US" sz="1050" dirty="0"/>
              <a:t/>
            </a:r>
            <a:br>
              <a:rPr lang="en-US" sz="1050" dirty="0"/>
            </a:br>
            <a:r>
              <a:rPr lang="ar-SA" sz="1050" b="1" dirty="0"/>
              <a:t>	يرتبط هذا النوع من التعلم </a:t>
            </a:r>
            <a:r>
              <a:rPr lang="ar-SA" sz="1050" b="1" dirty="0" err="1"/>
              <a:t>بأسم</a:t>
            </a:r>
            <a:r>
              <a:rPr lang="ar-SA" sz="1050" b="1" dirty="0"/>
              <a:t> العالم الروسي "</a:t>
            </a:r>
            <a:r>
              <a:rPr lang="ar-SA" sz="1050" b="1" dirty="0" err="1"/>
              <a:t>بافلوف</a:t>
            </a:r>
            <a:r>
              <a:rPr lang="ar-SA" sz="1050" b="1" dirty="0"/>
              <a:t> </a:t>
            </a:r>
            <a:r>
              <a:rPr lang="en-US" sz="1050" b="1" dirty="0"/>
              <a:t>Pavlov</a:t>
            </a:r>
            <a:r>
              <a:rPr lang="ar-SA" sz="1050" b="1" dirty="0"/>
              <a:t>" حظ أثناء قيامه بدراسة الأفعال المنعكسة المتصلة بعملية الهضم أن افرازات العصارة المعدية في الكلاب التي كان يجري عليها تجاربه لا تتأثر فقط بوضع الطعام في فم الكلب بل تتأثر أيضاً عند رؤية نظريات التعلم</a:t>
            </a:r>
            <a:r>
              <a:rPr lang="en-US" sz="1050" dirty="0"/>
              <a:t/>
            </a:r>
            <a:br>
              <a:rPr lang="en-US" sz="1050" dirty="0"/>
            </a:br>
            <a:r>
              <a:rPr lang="ar-SA" sz="1050" b="1" dirty="0"/>
              <a:t> </a:t>
            </a:r>
            <a:r>
              <a:rPr lang="en-US" sz="1050" dirty="0"/>
              <a:t/>
            </a:r>
            <a:br>
              <a:rPr lang="en-US" sz="1050" dirty="0"/>
            </a:br>
            <a:r>
              <a:rPr lang="ar-SA" sz="1050" b="1" dirty="0"/>
              <a:t>	هناك العديد من النظريات التي حاولت تفسير عملية التعلم وفيما يلي عرض لنظريات        التعلم التالية:</a:t>
            </a:r>
            <a:r>
              <a:rPr lang="en-US" sz="1050" dirty="0"/>
              <a:t/>
            </a:r>
            <a:br>
              <a:rPr lang="en-US" sz="1050" dirty="0"/>
            </a:br>
            <a:r>
              <a:rPr lang="ar-SA" sz="1050" b="1" dirty="0"/>
              <a:t> </a:t>
            </a:r>
            <a:r>
              <a:rPr lang="en-US" sz="1050" dirty="0"/>
              <a:t/>
            </a:r>
            <a:br>
              <a:rPr lang="en-US" sz="1050" dirty="0"/>
            </a:br>
            <a:r>
              <a:rPr lang="en-US" sz="1050" b="1" dirty="0"/>
              <a:t> </a:t>
            </a:r>
            <a:r>
              <a:rPr lang="en-US" sz="1050" dirty="0"/>
              <a:t/>
            </a:r>
            <a:br>
              <a:rPr lang="en-US" sz="1050" dirty="0"/>
            </a:br>
            <a:r>
              <a:rPr lang="ar-SA" sz="1050" b="1" dirty="0"/>
              <a:t>	النظريات الارتباطية </a:t>
            </a:r>
            <a:r>
              <a:rPr lang="en-US" sz="1050" b="1" dirty="0"/>
              <a:t>(</a:t>
            </a:r>
            <a:r>
              <a:rPr lang="en-US" sz="1050" b="1" dirty="0" err="1"/>
              <a:t>Associationistic</a:t>
            </a:r>
            <a:r>
              <a:rPr lang="en-US" sz="1050" b="1" dirty="0"/>
              <a:t> theories)</a:t>
            </a:r>
            <a:r>
              <a:rPr lang="ar-SA" sz="1050" b="1" dirty="0"/>
              <a:t> إلى أن التعلم يحدث نتيجة حدوث ارتباط </a:t>
            </a:r>
            <a:r>
              <a:rPr lang="ar-SA" sz="1050" b="1" dirty="0" err="1"/>
              <a:t>يين</a:t>
            </a:r>
            <a:r>
              <a:rPr lang="ar-SA" sz="1050" b="1" dirty="0"/>
              <a:t> مثير واستجابة بحيث أنه في حالة حدوث ارتباط بين مثير واستجابة بحيث أنه في حالة ظهور هذا المثير مرة أخرى فإن الاستجابة التي ارتبطت به سوف تظهر ثانية.</a:t>
            </a:r>
            <a:r>
              <a:rPr lang="en-US" sz="1050" dirty="0"/>
              <a:t/>
            </a:r>
            <a:br>
              <a:rPr lang="en-US" sz="1050" dirty="0"/>
            </a:br>
            <a:r>
              <a:rPr lang="ar-SA" sz="1050" b="1" dirty="0"/>
              <a:t>	فكان التعلم في ضوء النظريات الارتباطية – هو التغيرات في السلوك – أي التغير في استجابات الفرد في موقف ما، على أساس أن " الاستجابة </a:t>
            </a:r>
            <a:r>
              <a:rPr lang="en-US" sz="1050" b="1" dirty="0"/>
              <a:t>Response</a:t>
            </a:r>
            <a:r>
              <a:rPr lang="ar-SA" sz="1050" b="1" dirty="0"/>
              <a:t>" هي الأداء أو السلوك الذي يحدثه مثير، وبهذا المعنى تكون الاستجابة مصطلحاً عاماً للأفعال المرتبطة بمثير ويقصد "بالمثير </a:t>
            </a:r>
            <a:r>
              <a:rPr lang="en-US" sz="1050" b="1" dirty="0"/>
              <a:t>Stimulus</a:t>
            </a:r>
            <a:r>
              <a:rPr lang="ar-SA" sz="1050" b="1" dirty="0"/>
              <a:t>" موضوع أو حدث خارجي أو داخلي يحدث تغيير في استجابات الفرد (أو في سلوك الفرد).</a:t>
            </a:r>
            <a:r>
              <a:rPr lang="en-US" sz="1050" dirty="0"/>
              <a:t/>
            </a:r>
            <a:br>
              <a:rPr lang="en-US" sz="1050" dirty="0"/>
            </a:br>
            <a:r>
              <a:rPr lang="ar-SA" sz="1050" b="1" dirty="0"/>
              <a:t>	وتضم النظريات الارتباطية مجموعة من النظريات التي تتفق فيما بينها على أهمية الارتباطات بين المثيرات والاستجابات، إلا أنها تختلف فيما بينها بالنسبة للمواقف أو الظروف التي قد تحدث فيها هذه </a:t>
            </a:r>
            <a:r>
              <a:rPr lang="ar-SA" sz="1050" b="1" dirty="0" err="1"/>
              <a:t>الإرتباطات</a:t>
            </a:r>
            <a:r>
              <a:rPr lang="ar-SA" sz="1050" b="1" dirty="0"/>
              <a:t>، بالإضافة إلى اختلافها في التأكيد على عمليات معينة ترى ضرورتها لحدوث مثل هذا الارتباط.</a:t>
            </a:r>
            <a:r>
              <a:rPr lang="en-US" sz="1050" dirty="0"/>
              <a:t/>
            </a:r>
            <a:br>
              <a:rPr lang="en-US" sz="1050" dirty="0"/>
            </a:br>
            <a:r>
              <a:rPr lang="ar-SA" sz="1050" b="1" dirty="0"/>
              <a:t>	ومن بين هذه النظريات ما يلي :</a:t>
            </a:r>
            <a:r>
              <a:rPr lang="en-US" sz="1050" dirty="0"/>
              <a:t/>
            </a:r>
            <a:br>
              <a:rPr lang="en-US" sz="1050" dirty="0"/>
            </a:br>
            <a:r>
              <a:rPr lang="ar-SA" sz="1050" b="1" dirty="0"/>
              <a:t>نظرية التعلم الشرطي.</a:t>
            </a:r>
            <a:r>
              <a:rPr lang="en-US" sz="1050" dirty="0"/>
              <a:t/>
            </a:r>
            <a:br>
              <a:rPr lang="en-US" sz="1050" dirty="0"/>
            </a:br>
            <a:r>
              <a:rPr lang="ar-SA" sz="1050" b="1" dirty="0"/>
              <a:t>نظرية التعلم بالمحاولة والخطأ.</a:t>
            </a:r>
            <a:r>
              <a:rPr lang="en-US" sz="1050" dirty="0"/>
              <a:t/>
            </a:r>
            <a:br>
              <a:rPr lang="en-US" sz="1050" dirty="0"/>
            </a:br>
            <a:r>
              <a:rPr lang="en-US" sz="1050" b="1" dirty="0"/>
              <a:t> </a:t>
            </a:r>
            <a:r>
              <a:rPr lang="en-US" sz="1050" dirty="0"/>
              <a:t/>
            </a:r>
            <a:br>
              <a:rPr lang="en-US" sz="1050" dirty="0"/>
            </a:br>
            <a:r>
              <a:rPr lang="ar-SA" sz="1050" b="1" dirty="0"/>
              <a:t>التعلم الشرطي</a:t>
            </a:r>
            <a:r>
              <a:rPr lang="en-US" sz="1050" dirty="0"/>
              <a:t/>
            </a:r>
            <a:br>
              <a:rPr lang="en-US" sz="1050" dirty="0"/>
            </a:br>
            <a:r>
              <a:rPr lang="ar-SA" sz="1050" b="1" dirty="0"/>
              <a:t> </a:t>
            </a:r>
            <a:r>
              <a:rPr lang="en-US" sz="1050" dirty="0"/>
              <a:t/>
            </a:r>
            <a:br>
              <a:rPr lang="en-US" sz="1050" dirty="0"/>
            </a:br>
            <a:r>
              <a:rPr lang="ar-SA" sz="1050" b="1" dirty="0"/>
              <a:t>وصف التعلم الشرطي:</a:t>
            </a:r>
            <a:r>
              <a:rPr lang="en-US" sz="1050" dirty="0"/>
              <a:t/>
            </a:r>
            <a:br>
              <a:rPr lang="en-US" sz="1050" dirty="0"/>
            </a:br>
            <a:r>
              <a:rPr lang="ar-SA" sz="1050" b="1" dirty="0"/>
              <a:t>	يرتبط هذا النوع من التعلم </a:t>
            </a:r>
            <a:r>
              <a:rPr lang="ar-SA" sz="1050" b="1" dirty="0" err="1"/>
              <a:t>بأسم</a:t>
            </a:r>
            <a:r>
              <a:rPr lang="ar-SA" sz="1050" b="1" dirty="0"/>
              <a:t> العالم الروسي "</a:t>
            </a:r>
            <a:r>
              <a:rPr lang="ar-SA" sz="1050" b="1" dirty="0" err="1"/>
              <a:t>بافلوف</a:t>
            </a:r>
            <a:r>
              <a:rPr lang="ar-SA" sz="1050" b="1" dirty="0"/>
              <a:t> </a:t>
            </a:r>
            <a:r>
              <a:rPr lang="en-US" sz="1050" b="1" dirty="0"/>
              <a:t>Pavlov</a:t>
            </a:r>
            <a:r>
              <a:rPr lang="ar-SA" sz="1050" b="1" dirty="0"/>
              <a:t>" حظ أثناء قيامه بدراسة الأفعال المنعكسة المتصلة بعملية الهضم أن افرازات العصارة المعدية في الكلاب التي كان يجري عليها تجاربه لا تتأثر فقط بوضع الطعام في فم الكلب بل تتأثر أيضاً عند رؤية </a:t>
            </a:r>
            <a:endParaRPr lang="ar-IQ" sz="1050" dirty="0"/>
          </a:p>
        </p:txBody>
      </p:sp>
    </p:spTree>
    <p:extLst>
      <p:ext uri="{BB962C8B-B14F-4D97-AF65-F5344CB8AC3E}">
        <p14:creationId xmlns:p14="http://schemas.microsoft.com/office/powerpoint/2010/main" val="149433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SA" sz="1400" b="1" dirty="0"/>
              <a:t>الطعام. وقد أثارت هذه الظاهرة اهتمام "</a:t>
            </a:r>
            <a:r>
              <a:rPr lang="ar-SA" sz="1400" b="1" dirty="0" err="1"/>
              <a:t>بافلوف</a:t>
            </a:r>
            <a:r>
              <a:rPr lang="ar-SA" sz="1400" b="1" dirty="0"/>
              <a:t>" ودفعته للقيام بإجراء الكثير من التجارب لمحاولة اثبات ذلك بطريقة علمية.</a:t>
            </a:r>
            <a:r>
              <a:rPr lang="en-US" sz="1400" dirty="0"/>
              <a:t/>
            </a:r>
            <a:br>
              <a:rPr lang="en-US" sz="1400" dirty="0"/>
            </a:br>
            <a:r>
              <a:rPr lang="ar-SA" sz="1400" b="1" dirty="0"/>
              <a:t>	ومن تجاربه المشهورة أنه أحضر كلباً وأجرى له عملية جراحية لتوصيل غدده اللعابية بأنبوبة زجاجية لجمع قطرات اللعاب وقياس مقداره، ووجد أنه في حالة جوع الكلب يزداد افراز الغدد اللعابية عند رؤيته للطعام، وهذا رد فعل منعكس طبيعي. وقام "</a:t>
            </a:r>
            <a:r>
              <a:rPr lang="ar-SA" sz="1400" b="1" dirty="0" err="1"/>
              <a:t>بافلوف</a:t>
            </a:r>
            <a:r>
              <a:rPr lang="ar-SA" sz="1400" b="1" dirty="0"/>
              <a:t>" بإضاءة ضوء دون تقديم الطعام، فوجد أن هذا المثير لا يحدث استجابة إسالة اللعاب، ثم قام بإضاءة الضوء قبل تقديم الطعام للكلب لعدة ثوان وكرر هذا الموقف عدة مرات بحيث كان ظهور الضوء يتبعه دائماً تقديم الطعام وبالتالي تحدث استجابة إسالة اللعاب، بعد ذلك قام بإضاءة الضوء وحده ولم يقدم الطعام فوجد أن لعاب الكلب يسيل بالرغم من ذلك قام </a:t>
            </a:r>
            <a:r>
              <a:rPr lang="ar-SA" sz="1400" b="1" dirty="0" err="1"/>
              <a:t>بإضاء</a:t>
            </a:r>
            <a:r>
              <a:rPr lang="ar-SA" sz="1400" b="1" dirty="0"/>
              <a:t> الضوء وحده ولم يقدم الطعام فوجد أن لعاب الكلب يسيل بالرغم من ذلك. </a:t>
            </a:r>
            <a:r>
              <a:rPr lang="en-US" sz="1400" dirty="0"/>
              <a:t/>
            </a:r>
            <a:br>
              <a:rPr lang="en-US" sz="1400" dirty="0"/>
            </a:br>
            <a:r>
              <a:rPr lang="ar-SA" sz="1400" b="1" dirty="0"/>
              <a:t> </a:t>
            </a:r>
            <a:r>
              <a:rPr lang="en-US" sz="1400" dirty="0"/>
              <a:t/>
            </a:r>
            <a:br>
              <a:rPr lang="en-US" sz="1400" dirty="0"/>
            </a:br>
            <a:r>
              <a:rPr lang="ar-SA" sz="1400" b="1" dirty="0"/>
              <a:t>	واعتبر "</a:t>
            </a:r>
            <a:r>
              <a:rPr lang="ar-SA" sz="1400" b="1" dirty="0" err="1"/>
              <a:t>بافلوف</a:t>
            </a:r>
            <a:r>
              <a:rPr lang="ar-SA" sz="1400" b="1" dirty="0"/>
              <a:t>" بأن ظهور الضوء في هذه الحالة ما هو إلا "مثير شرطي" اكتسب خاصية المثير الأصلي (الطبيعي) وهو الطعام ويؤدي إلى إسالة اللعاب نظراً لتكرار ارتباطه به عدة مرات كافية.</a:t>
            </a:r>
            <a:r>
              <a:rPr lang="en-US" sz="1400" dirty="0"/>
              <a:t/>
            </a:r>
            <a:br>
              <a:rPr lang="en-US" sz="1400" dirty="0"/>
            </a:br>
            <a:r>
              <a:rPr lang="ar-SA" sz="1400" b="1" dirty="0"/>
              <a:t> </a:t>
            </a:r>
            <a:r>
              <a:rPr lang="en-US" sz="1400" dirty="0"/>
              <a:t/>
            </a:r>
            <a:br>
              <a:rPr lang="en-US" sz="1400" dirty="0"/>
            </a:br>
            <a:r>
              <a:rPr lang="ar-SA" sz="1400" b="1" dirty="0"/>
              <a:t>	وفي ضوء ذلك يفسر "</a:t>
            </a:r>
            <a:r>
              <a:rPr lang="ar-SA" sz="1400" b="1" dirty="0" err="1"/>
              <a:t>بافلوف</a:t>
            </a:r>
            <a:r>
              <a:rPr lang="ar-SA" sz="1400" b="1" dirty="0"/>
              <a:t>" عملية التعلم تفسيراً فسيولوجياً على أساس تكوين نوع من </a:t>
            </a:r>
            <a:r>
              <a:rPr lang="ar-SA" sz="1400" b="1" dirty="0" err="1"/>
              <a:t>الإرتباط</a:t>
            </a:r>
            <a:r>
              <a:rPr lang="ar-SA" sz="1400" b="1" dirty="0"/>
              <a:t> العصبي بين المثير والاستجابة. ولكن الارتباط لا يكون بين المثير الأصلي، والاستجابة الطبيعية له، وإنما يحدث بين مثير آخر (مثير شرطي) ارتبط بالمثير الأصلي وأصبح بمفرده يستدعي الاستجابة الخاصة بذلك المثير الأصلي.</a:t>
            </a:r>
            <a:endParaRPr lang="en-US" sz="1400" dirty="0"/>
          </a:p>
        </p:txBody>
      </p:sp>
    </p:spTree>
    <p:extLst>
      <p:ext uri="{BB962C8B-B14F-4D97-AF65-F5344CB8AC3E}">
        <p14:creationId xmlns:p14="http://schemas.microsoft.com/office/powerpoint/2010/main" val="47788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SA" sz="1400" b="1" dirty="0"/>
              <a:t>	ويرى "</a:t>
            </a:r>
            <a:r>
              <a:rPr lang="ar-SA" sz="1400" b="1" dirty="0" err="1"/>
              <a:t>بافلوف</a:t>
            </a:r>
            <a:r>
              <a:rPr lang="ar-SA" sz="1400" b="1" dirty="0"/>
              <a:t>" أن من بين أهم العوامل التي يجب توافرها لكي يتم هذا النوع من التعلم ما يلي:</a:t>
            </a:r>
            <a:r>
              <a:rPr lang="en-US" sz="1400" dirty="0"/>
              <a:t/>
            </a:r>
            <a:br>
              <a:rPr lang="en-US" sz="1400" dirty="0"/>
            </a:br>
            <a:r>
              <a:rPr lang="ar-SA" sz="1400" b="1" dirty="0"/>
              <a:t>ظهور المثير الأصلي (الطبيعي) والمثير الشرطي معاً بالتعاقب مع مراعاة أن تكون الفترة بين ظهورهما قصيرة جداً (لا تزيد عن بضع ثوان). </a:t>
            </a:r>
            <a:r>
              <a:rPr lang="en-US" sz="1400" dirty="0"/>
              <a:t/>
            </a:r>
            <a:br>
              <a:rPr lang="en-US" sz="1400" dirty="0"/>
            </a:br>
            <a:r>
              <a:rPr lang="ar-SA" sz="1400" b="1" dirty="0"/>
              <a:t>تكرار ارتباط المثير الطبيعي بالمثير الشرطي لعدة </a:t>
            </a:r>
            <a:r>
              <a:rPr lang="ar-SA" sz="1400" b="1" dirty="0" err="1"/>
              <a:t>مرات.وتلعب</a:t>
            </a:r>
            <a:r>
              <a:rPr lang="ar-SA" sz="1400" b="1" dirty="0"/>
              <a:t> الفروق الفردية دوراً هاماً بالنسبة لعدد مرات التكرار. </a:t>
            </a:r>
            <a:r>
              <a:rPr lang="en-US" sz="1400" dirty="0"/>
              <a:t/>
            </a:r>
            <a:br>
              <a:rPr lang="en-US" sz="1400" dirty="0"/>
            </a:br>
            <a:r>
              <a:rPr lang="ar-SA" sz="1400" b="1" dirty="0"/>
              <a:t>عدم وجود بعض المثيرات القوية المشتتة للانتباه في غضون فترة ارتباط المثير الطبيعي بالمثير الشرطي. </a:t>
            </a:r>
            <a:r>
              <a:rPr lang="en-US" sz="1400" dirty="0"/>
              <a:t/>
            </a:r>
            <a:br>
              <a:rPr lang="en-US" sz="1400" dirty="0"/>
            </a:br>
            <a:r>
              <a:rPr lang="ar-SA" sz="1400" b="1" dirty="0"/>
              <a:t>عدم تفوق القيمة الحيوية للمثير الشرطي على المثير الطبيعي. </a:t>
            </a:r>
            <a:r>
              <a:rPr lang="en-US" sz="1400" dirty="0"/>
              <a:t/>
            </a:r>
            <a:br>
              <a:rPr lang="en-US" sz="1400" dirty="0"/>
            </a:br>
            <a:r>
              <a:rPr lang="ar-SA" sz="1400" b="1" dirty="0"/>
              <a:t>وطبقاً لهذه النظرية يمكن اكتساب المتعلم للسلوك المطلوب إذا ما اقترن ذلك بمثيرات شرطية معينة. والفرد يتعلم كثيراً بهذا الأسلوب، إذ يتبصر ببعض المدركات التي سبق ارتباطها بتأثير معين وتصبح بذلك عبارة عن إشارات أو علامات تؤدي إلى سلوك معين. فيتمكن الفرد من تعلم التصويب على الهدف في كرة السلة بيد واحدة باقترانه بالوقوف في مكان معين (ركن الملعب مثلاً).  وكذلك اقتران تعلم القيان بالمحاورة باليد البعيدة عن المنافس، أو شرط اللعب بالسلوك التعاوني مثلاً وتكرار ذلك كله تحت مثل هذه الشروط، فبذلك يمكن تعلم المهارات الحركية والأنماط السلوكية المطلوبة بالاقتران والتكرار. </a:t>
            </a:r>
            <a:r>
              <a:rPr lang="en-US" sz="1400" dirty="0"/>
              <a:t/>
            </a:r>
            <a:br>
              <a:rPr lang="en-US" sz="1400" dirty="0"/>
            </a:br>
            <a:r>
              <a:rPr lang="ar-SA" sz="1400" b="1" dirty="0"/>
              <a:t>مبادئ التعلم الشرطي: </a:t>
            </a:r>
            <a:r>
              <a:rPr lang="en-US" sz="1400" dirty="0"/>
              <a:t/>
            </a:r>
            <a:br>
              <a:rPr lang="en-US" sz="1400" dirty="0"/>
            </a:br>
            <a:r>
              <a:rPr lang="ar-SA" sz="1400" b="1" dirty="0"/>
              <a:t>	تم استخلاص المبادئ التالية التي تفيد في فهم طبيعة هذا النوع من التعلم كنتيجة للتجارب المختلفة التي أجريت على الاستجابة الشرطية وهي:-</a:t>
            </a:r>
            <a:r>
              <a:rPr lang="en-US" sz="1400" dirty="0"/>
              <a:t/>
            </a:r>
            <a:br>
              <a:rPr lang="en-US" sz="1400" dirty="0"/>
            </a:br>
            <a:r>
              <a:rPr lang="ar-SA" sz="1400" b="1" dirty="0"/>
              <a:t>التدعيم : </a:t>
            </a:r>
            <a:r>
              <a:rPr lang="en-US" sz="1400" dirty="0"/>
              <a:t/>
            </a:r>
            <a:br>
              <a:rPr lang="en-US" sz="1400" dirty="0"/>
            </a:br>
            <a:r>
              <a:rPr lang="ar-SA" sz="1400" b="1" dirty="0"/>
              <a:t>ويقصد به ضرورة اتباع المثير غير الطبيعي (الشرطي) بالمثير الطبيعي حتى تتم الرابطة بينه وبين الاستجابة الشرطية ويعمل على تقويتها، ويساعدنا هذا المبدأ على فهم أهمية التدريب والتكرار وأثر الدافعية لإمكان التحكم في عملية التعلم. </a:t>
            </a:r>
            <a:r>
              <a:rPr lang="en-US" sz="1400" dirty="0"/>
              <a:t/>
            </a:r>
            <a:br>
              <a:rPr lang="en-US" sz="1400" dirty="0"/>
            </a:br>
            <a:r>
              <a:rPr lang="ar-SA" sz="1400" b="1" dirty="0"/>
              <a:t>الخمود والعودة التلقائية: </a:t>
            </a:r>
            <a:r>
              <a:rPr lang="en-US" sz="1400" dirty="0"/>
              <a:t/>
            </a:r>
            <a:br>
              <a:rPr lang="en-US" sz="1400" dirty="0"/>
            </a:br>
            <a:r>
              <a:rPr lang="ar-SA" sz="1400" b="1" dirty="0"/>
              <a:t>تتلاشى الاستجابة الشرطية تدريجياً وتخمد في حالة تكرار ظهور المثير غير الطبيعي (الشرطي) بمفرده، ولا يقصد بخمود الاستجابة الشرطية زوالها نهائياً بل يمكن عودتها تلقائياً بعد فترة من الوقت. وهنا تكمن ضرورة التدعيم من وقت لآخر لضمان دوام الاستجابة الشرطية.  </a:t>
            </a:r>
            <a:endParaRPr lang="en-US" sz="1400" dirty="0"/>
          </a:p>
        </p:txBody>
      </p:sp>
    </p:spTree>
    <p:extLst>
      <p:ext uri="{BB962C8B-B14F-4D97-AF65-F5344CB8AC3E}">
        <p14:creationId xmlns:p14="http://schemas.microsoft.com/office/powerpoint/2010/main" val="304897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680" y="274638"/>
            <a:ext cx="8686800" cy="5962674"/>
          </a:xfrm>
        </p:spPr>
        <p:txBody>
          <a:bodyPr>
            <a:noAutofit/>
          </a:bodyPr>
          <a:lstStyle/>
          <a:p>
            <a:r>
              <a:rPr lang="ar-SA" sz="1600" b="1" dirty="0"/>
              <a:t>فمن الملاحظ خمود المهارات الحركية التي لا نستعملها </a:t>
            </a:r>
            <a:r>
              <a:rPr lang="ar-SA" sz="1600" b="1" dirty="0" err="1"/>
              <a:t>ولانقوم</a:t>
            </a:r>
            <a:r>
              <a:rPr lang="ar-SA" sz="1600" b="1" dirty="0"/>
              <a:t> بالتدريب عليها ولا يعني ذلك أنها تتلاشى كلية بل نجد أنها تترك بعض الآثار التي يمكن في فترة  قصيرة نسبياً استعادتها واسترجاعها بموالاة التعلم والتدريب.  فالفرد يفقد عند انقطاعه لفترة طويلة عن ممارسة التدريب الرياضي القدرة على أداء المهارات الحركية المركبة التي تتميز بالصعوبة، وتتلاشي المهارة تدريجياً كما يحدث في حالة تكونها طبقاً لمراحل محددة. ففي البداية تتلاشى تلك العناصر الفريدة التي تعطي للمهارة الحركية الارتباط التوافقي الجيد ثم يلي ذلك تلاشي النواحي الميكانيكية الأساسية للمهارة.  ويتمكن الفرد من استعادة القدرة على الأداء الجيد تدريجياً بموالاة التدريب، فالفرد الذي ينقطع عن ركوب الدراجة لفترة طويلة يستطيع استعادة اكتساب تلك المهارة بعد فترة قليلة من التدريب ويسمى ذلك بالعودة التلقائية.</a:t>
            </a:r>
            <a:r>
              <a:rPr lang="en-US" sz="1600" dirty="0"/>
              <a:t/>
            </a:r>
            <a:br>
              <a:rPr lang="en-US" sz="1600" dirty="0"/>
            </a:br>
            <a:r>
              <a:rPr lang="ar-SA" sz="1600" b="1" dirty="0"/>
              <a:t> </a:t>
            </a:r>
            <a:r>
              <a:rPr lang="en-US" sz="1600" dirty="0"/>
              <a:t/>
            </a:r>
            <a:br>
              <a:rPr lang="en-US" sz="1600" dirty="0"/>
            </a:br>
            <a:r>
              <a:rPr lang="ar-SA" sz="1600" b="1" dirty="0"/>
              <a:t> </a:t>
            </a:r>
            <a:r>
              <a:rPr lang="en-US" sz="1600" dirty="0"/>
              <a:t/>
            </a:r>
            <a:br>
              <a:rPr lang="en-US" sz="1600" dirty="0"/>
            </a:br>
            <a:r>
              <a:rPr lang="ar-SA" sz="1600" b="1" dirty="0"/>
              <a:t>التعلم بالمحاولة والخطأ:</a:t>
            </a:r>
            <a:r>
              <a:rPr lang="en-US" sz="1600" dirty="0"/>
              <a:t/>
            </a:r>
            <a:br>
              <a:rPr lang="en-US" sz="1600" dirty="0"/>
            </a:br>
            <a:r>
              <a:rPr lang="ar-SA" sz="1600" b="1" dirty="0"/>
              <a:t>وصف التعلم بالمحاولة والخطأ: </a:t>
            </a:r>
            <a:r>
              <a:rPr lang="en-US" sz="1600" dirty="0"/>
              <a:t/>
            </a:r>
            <a:br>
              <a:rPr lang="en-US" sz="1600" dirty="0"/>
            </a:br>
            <a:r>
              <a:rPr lang="ar-SA" sz="1600" b="1" dirty="0"/>
              <a:t>	يرى "</a:t>
            </a:r>
            <a:r>
              <a:rPr lang="ar-SA" sz="1600" b="1" dirty="0" err="1"/>
              <a:t>ثورنديك</a:t>
            </a:r>
            <a:r>
              <a:rPr lang="ar-SA" sz="1600" b="1" dirty="0"/>
              <a:t> </a:t>
            </a:r>
            <a:r>
              <a:rPr lang="en-US" sz="1600" b="1" dirty="0"/>
              <a:t>Thorndike</a:t>
            </a:r>
            <a:r>
              <a:rPr lang="ar-SA" sz="1600" b="1" dirty="0"/>
              <a:t>" أن التعلم سواء في الإنسان أو الحيوان يحدث عن طريق المحاولة والخطأ فالكائن الحي في سلوكه إزاء مختلف المواقف يقوم ببذل العديد من الاستجابات أو المحاولات قبل أن يصل إلى الاستجابة الصحيحة. </a:t>
            </a:r>
            <a:r>
              <a:rPr lang="en-US" sz="1600" dirty="0"/>
              <a:t/>
            </a:r>
            <a:br>
              <a:rPr lang="en-US" sz="1600" dirty="0"/>
            </a:br>
            <a:r>
              <a:rPr lang="ar-SA" sz="1600" b="1" dirty="0"/>
              <a:t>	فعلى سبيل المثال إذا حاولنا تعلم التصويب على السلة فإننا نقوم في البداية بتوجيه الكرة نحو الهدف والقيام بالتصويب فنجد أن الكرة تخطئ الهدف، فإذا لاحظنا أن الكرة قد انحرفت يميناً بعيداً عن الهدف فإننا نحاول توجيه الكرة قليلاً تجاه اليسار، وإذا وجدنا أن  الكرة لم تصل إلى الهدف فإننا نسعى لإعطاء </a:t>
            </a:r>
            <a:r>
              <a:rPr lang="ar-SA" sz="1600" b="1" dirty="0" err="1"/>
              <a:t>التصويبة</a:t>
            </a:r>
            <a:r>
              <a:rPr lang="ar-SA" sz="1600" b="1" dirty="0"/>
              <a:t> المزيد من القوة والارتفاع وهكذا، ففي غضون محاولاتنا المتكررة نجد أن بعض الاستجابات تختفي تدريجياً وتبقى بعض الاستجابات الأخرى التي توصل إلى النجاح في إصابة الهدف، وهذا يعني أن الفرد يقوم بعدة استجابات محتملة أو ممكنة يختار من بينها الاستجابة التي تحقق له الوصول للهدف. </a:t>
            </a:r>
            <a:r>
              <a:rPr lang="en-US" sz="1600" dirty="0"/>
              <a:t/>
            </a:r>
            <a:br>
              <a:rPr lang="en-US" sz="1600" dirty="0"/>
            </a:br>
            <a:r>
              <a:rPr lang="ar-SA" sz="1600" b="1" dirty="0"/>
              <a:t>	وقد حاول "</a:t>
            </a:r>
            <a:r>
              <a:rPr lang="ar-SA" sz="1600" b="1" dirty="0" err="1"/>
              <a:t>ثورنديك</a:t>
            </a:r>
            <a:r>
              <a:rPr lang="ar-SA" sz="1600" b="1" dirty="0"/>
              <a:t>" إثبات نظريته بعدة تجارب على الحيوانات، ومن تجاربه المشهورة أنه وضع قطة جائعة في قفص لا تستطيع الخروج منه إلا إذا جذبت "سقاطة" معينة في الصندوق ووضع خارجه وعلى مرأى منها وعاء به بعض السمك بحيث لا تستطيع الوصول إليه إلا إذا خرجت من الصندوق . وراقب "</a:t>
            </a:r>
            <a:r>
              <a:rPr lang="ar-SA" sz="1600" b="1" dirty="0" err="1"/>
              <a:t>ثورنديك</a:t>
            </a:r>
            <a:r>
              <a:rPr lang="ar-SA" sz="1600" b="1" dirty="0"/>
              <a:t>" سلوك القطة فوج أنها تقوم ببذل محاولات عديدة كالجري والدوران حول نفسها وعض جدران الصندوق لمحاولة الخروج أو إيجاد ثغرة ما تنفذ من خلالها للوصول إلى الطعام. وهكذا استمرت في حركاتها ومحاولاتها العشوائية حتى </a:t>
            </a:r>
            <a:endParaRPr lang="ar-IQ" sz="1600" dirty="0"/>
          </a:p>
        </p:txBody>
      </p:sp>
    </p:spTree>
    <p:extLst>
      <p:ext uri="{BB962C8B-B14F-4D97-AF65-F5344CB8AC3E}">
        <p14:creationId xmlns:p14="http://schemas.microsoft.com/office/powerpoint/2010/main" val="294829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r>
              <a:rPr lang="ar-SA" sz="1400" b="1" dirty="0"/>
              <a:t>تمكنت بطريقة ما من جذب "السقاطة: فانفتح الباب وخرجت من القفص وقامت بالتهام السمك. </a:t>
            </a:r>
            <a:r>
              <a:rPr lang="en-US" sz="1400" dirty="0"/>
              <a:t/>
            </a:r>
            <a:br>
              <a:rPr lang="en-US" sz="1400" dirty="0"/>
            </a:br>
            <a:r>
              <a:rPr lang="ar-SA" sz="1400" b="1" dirty="0"/>
              <a:t>	كرر "</a:t>
            </a:r>
            <a:r>
              <a:rPr lang="ar-SA" sz="1400" b="1" dirty="0" err="1"/>
              <a:t>ثورنديك</a:t>
            </a:r>
            <a:r>
              <a:rPr lang="ar-SA" sz="1400" b="1" dirty="0"/>
              <a:t>" التجربة عدة مرات فلاحظ أن القطة بالرغم من قيامها بالحركات العشوائية سالفة الذكر إلا أنها تمكنت تدريجياً من الإقلاع عن تلك الحركات الخاطئة واستبعادها شيئاً فشيئاً وبالتالي اختصار الوقت اللازم  للخروج  من القفص حتى أتى الوقت الذي تمكنت فيه من الخروج من القفص بمجرد دخولها إليه، وهكذا نجد أن سلوك الحيوان قد اعتراه التغيير إذ تعلم طريقة الخروج من القفص وقد استخلص "</a:t>
            </a:r>
            <a:r>
              <a:rPr lang="ar-SA" sz="1400" b="1" dirty="0" err="1"/>
              <a:t>ثورنديك</a:t>
            </a:r>
            <a:r>
              <a:rPr lang="ar-SA" sz="1400" b="1" dirty="0"/>
              <a:t>" من كل هذه التجارب أن القطة قد تعلمت تدريجياً استبعاد الاستجابات الخاطئة التي لا توصل إلى الهدف والاحتفاظ بالاستجابات الصحيحة وتثبيتها. كما قام بإجراء العديد من التجارب على الحيوانات المختلفة كالأسماك والفئران وغيرها لمحاولة التحقق من تلك النتائج وإثباتها.</a:t>
            </a:r>
            <a:r>
              <a:rPr lang="en-US" sz="1400" dirty="0"/>
              <a:t/>
            </a:r>
            <a:br>
              <a:rPr lang="en-US" sz="1400" dirty="0"/>
            </a:br>
            <a:r>
              <a:rPr lang="ar-SA" sz="1400" b="1" dirty="0"/>
              <a:t>	ويرى بعض الباحثين أن الفرد يتعلم الكثير من المهارات وخاصة المهارات الحركية بتلك الطريقة.</a:t>
            </a:r>
            <a:r>
              <a:rPr lang="en-US" sz="1400" dirty="0"/>
              <a:t/>
            </a:r>
            <a:br>
              <a:rPr lang="en-US" sz="1400" dirty="0"/>
            </a:br>
            <a:r>
              <a:rPr lang="ar-SA" sz="1400" b="1" dirty="0"/>
              <a:t>	ففي حالة تعلم الفرد لمهارة التصويب أو التمرير أو الوثب أو القفز أو السباحة وكذلك تعلم الآلة الكاتبة أو الموسيقى فإننا نجد أن الأداء يتسم في البداية بالكثير من الأخطاء ويرتبط بالحركات الزائدة غير الضرورية، وبموالاة التدريب والمران تقل الأخطاء تدريجياً ويتحسن الأداء ويقل مقدار الطاقة المبذولة وينتج عن ذلك الشعور بالمتعة والسعادة. وهكذا فإن تعلم واكتساب المهارات بتلك الطريقة ما هو إلا محاولة وخطأ.</a:t>
            </a:r>
            <a:r>
              <a:rPr lang="en-US" sz="1400" dirty="0"/>
              <a:t/>
            </a:r>
            <a:br>
              <a:rPr lang="en-US" sz="1400" dirty="0"/>
            </a:br>
            <a:r>
              <a:rPr lang="ar-SA" sz="1400" b="1" dirty="0"/>
              <a:t> </a:t>
            </a:r>
            <a:r>
              <a:rPr lang="en-US" sz="1400" dirty="0"/>
              <a:t/>
            </a:r>
            <a:br>
              <a:rPr lang="en-US" sz="1400" dirty="0"/>
            </a:br>
            <a:r>
              <a:rPr lang="ar-SA" sz="1400" b="1" dirty="0"/>
              <a:t>شروط التعلم بالمحاولة والخطأ:</a:t>
            </a:r>
            <a:r>
              <a:rPr lang="en-US" sz="1400" dirty="0"/>
              <a:t/>
            </a:r>
            <a:br>
              <a:rPr lang="en-US" sz="1400" dirty="0"/>
            </a:br>
            <a:r>
              <a:rPr lang="ar-SA" sz="1400" b="1" dirty="0"/>
              <a:t> </a:t>
            </a:r>
            <a:r>
              <a:rPr lang="en-US" sz="1400" dirty="0"/>
              <a:t/>
            </a:r>
            <a:br>
              <a:rPr lang="en-US" sz="1400" dirty="0"/>
            </a:br>
            <a:r>
              <a:rPr lang="ar-SA" sz="1400" b="1" dirty="0"/>
              <a:t>	هناك بعض العوامل الهامة التي يشترط توافرها في مثل هذا النوع من التعلم هي:- </a:t>
            </a:r>
            <a:r>
              <a:rPr lang="en-US" sz="1400" dirty="0"/>
              <a:t/>
            </a:r>
            <a:br>
              <a:rPr lang="en-US" sz="1400" dirty="0"/>
            </a:br>
            <a:r>
              <a:rPr lang="ar-SA" sz="1400" b="1" dirty="0"/>
              <a:t>ضرورة قيام الفرد بنشاط نتيجة لاستثارة حاجة عنده، فوجود الحاجة أو الدافع شرط أساسي هام لإتمام التعلم. (فلولا أن القطة في تجارب "</a:t>
            </a:r>
            <a:r>
              <a:rPr lang="ar-SA" sz="1400" b="1" dirty="0" err="1"/>
              <a:t>ثورنديك</a:t>
            </a:r>
            <a:r>
              <a:rPr lang="ar-SA" sz="1400" b="1" dirty="0"/>
              <a:t>" كانت جائعة وفي حاجة للطعام لما تحركت لتتعلم).وينطبق ذلك بدرجة كبيرة على تعلم مختلف نواحي الأنشطة الرياضية، إذ لا يمارس الفرد النشاط الرياضي دون دوافع يستثير قواه </a:t>
            </a:r>
            <a:r>
              <a:rPr lang="ar-SA" sz="1400" b="1" dirty="0" err="1"/>
              <a:t>وطافاته</a:t>
            </a:r>
            <a:r>
              <a:rPr lang="ar-SA" sz="1400" b="1" dirty="0"/>
              <a:t> لمزاولة هذا النوع من النشاط البشري. </a:t>
            </a:r>
            <a:r>
              <a:rPr lang="en-US" sz="1400" dirty="0"/>
              <a:t/>
            </a:r>
            <a:br>
              <a:rPr lang="en-US" sz="1400" dirty="0"/>
            </a:br>
            <a:r>
              <a:rPr lang="ar-SA" sz="1400" b="1" dirty="0"/>
              <a:t>وجود عقبة تقف في سبيل الفرد للوصول إلى الهدف. فكثيراً ما يكتشف الفرد أن إشباع حاجاته ليس أمراً هيناً سهلاً إذ تعترضه بعض الصعوبات المادية أو المعنوية(كما كان الحال بالنسبة للقفص المغلق في تجارب "</a:t>
            </a:r>
            <a:r>
              <a:rPr lang="ar-SA" sz="1400" b="1" dirty="0" err="1"/>
              <a:t>ثورنديك</a:t>
            </a:r>
            <a:r>
              <a:rPr lang="ar-SA" sz="1400" b="1" dirty="0"/>
              <a:t>" مما يؤدي إلى </a:t>
            </a:r>
            <a:endParaRPr lang="ar-IQ" sz="1400" dirty="0"/>
          </a:p>
        </p:txBody>
      </p:sp>
    </p:spTree>
    <p:extLst>
      <p:ext uri="{BB962C8B-B14F-4D97-AF65-F5344CB8AC3E}">
        <p14:creationId xmlns:p14="http://schemas.microsoft.com/office/powerpoint/2010/main" val="413669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pPr lvl="0"/>
            <a:r>
              <a:rPr lang="ar-SA" sz="1400" b="1" dirty="0"/>
              <a:t>محاولة التغلب عليها لتحقيق الهدف. ففي غضون تعلم بعض المهارات الحركية يكتشف الفرد بعض الصعوبات التي ترتبط بالأداء فيحاول القيام بتنمية عضلاته وقدراته المختلفة التي تساعده في التغلب على تلك المصاعب وبالتالي محاولة تعلم المهارة الحركية وإتقانها.</a:t>
            </a:r>
            <a:r>
              <a:rPr lang="en-US" sz="1400" dirty="0"/>
              <a:t/>
            </a:r>
            <a:br>
              <a:rPr lang="en-US" sz="1400" dirty="0"/>
            </a:br>
            <a:r>
              <a:rPr lang="ar-SA" sz="1400" b="1" dirty="0"/>
              <a:t>ضرورة قيام الفرد – في سبيل الوصول للهدف – باستجابات متعددة (كالاستجابات العشوائية الخاطئة التي كانت تقوم بها القطة قبل تمكنها من فتح باب القفص) قبل أن يصل للاستجابة الصحيحة التي تحقق له هدفه. فإذا كان الفرد عاجزاً عن القيام بتلك الاستجابات المتعددة فقد لا تسنح له فرصة الوصول إلى الاستجابة المناسبة الصحيحة. ومن الملاحظ أن الفرد الرياضي يقوم بالعديد من الاستجابات الحركية قبل أن يتمكن </a:t>
            </a:r>
            <a:r>
              <a:rPr lang="ar-SA" sz="1400" b="1" dirty="0" err="1"/>
              <a:t>مةن</a:t>
            </a:r>
            <a:r>
              <a:rPr lang="ar-SA" sz="1400" b="1" dirty="0"/>
              <a:t> الأداء الجيد للمهارة الحركية وقبل أن يكتب له السيطرة على ما يريد تعلمه واكتسابه.</a:t>
            </a:r>
            <a:r>
              <a:rPr lang="en-US" sz="1400" dirty="0"/>
              <a:t/>
            </a:r>
            <a:br>
              <a:rPr lang="en-US" sz="1400" dirty="0"/>
            </a:br>
            <a:r>
              <a:rPr lang="ar-SA" sz="1400" b="1" dirty="0"/>
              <a:t>ضرورة وجود الإثابة التي تحدثها الاستجابة إذ يميل الفرد لتكرار السلوك الذي يعقبه ثواب (فالقطة قد تم لها تعلم الاستجابة التي أدت إلى خروجها من القفص وإشباع حاجبتها للطعام). </a:t>
            </a:r>
            <a:r>
              <a:rPr lang="en-US" sz="1400" dirty="0"/>
              <a:t/>
            </a:r>
            <a:br>
              <a:rPr lang="en-US" sz="1400" dirty="0"/>
            </a:br>
            <a:r>
              <a:rPr lang="ar-SA" sz="1400" b="1" dirty="0"/>
              <a:t>فالفرد في غضون المنافسات الرياضية يميل إلى تكرار السلوك الرياضي الحميد الذي يلقى كل تقدير وعطف من جانب المربي الرياضي أو وسائل الإعلام </a:t>
            </a:r>
            <a:r>
              <a:rPr lang="ar-SA" sz="1400" b="1" dirty="0" err="1"/>
              <a:t>المختلفة،كما</a:t>
            </a:r>
            <a:r>
              <a:rPr lang="ar-SA" sz="1400" b="1" dirty="0"/>
              <a:t> يميل إلى تكرار تلك الحركات التي تؤدي إلى تحقيق قدر كبير من النجاح كسرعة تمرير الكرة إلى زميل في موقف معين قبل أن يقطعها المنافس وما إلى ذلك.</a:t>
            </a:r>
            <a:r>
              <a:rPr lang="en-US" sz="1400" dirty="0"/>
              <a:t/>
            </a:r>
            <a:br>
              <a:rPr lang="en-US" sz="1400" dirty="0"/>
            </a:br>
            <a:r>
              <a:rPr lang="ar-SA" sz="1400" b="1" dirty="0"/>
              <a:t>يقوم الفرد باستجابات عدة بعضها خاطئ لا يوصله للهدف فيسعى تدريجياً للتخلص منها بينما يحتفظ بالاستجابات التي تيسر له سبيل الوصول إلى الهدف ويقوم بتنظيمها في قالب معين من السلوك يتم بدقة وبسرعة وبقدر قليل من الجهد. فالفرد يسعى تدريجياً إلى حذف الحركات الزائدة التي لا تدخل أساساً ضمن مكونات الأداء للمهارة الحركية ويقوم بتثبيت النواحي الأخرى التي تساعده على حسن الأداء ويقوم بتنظيم تلك النواحي  والربط بينها بصورة توافقية جيدة لإمكان أداء المهارة الحركية مع بذل أقل ما يمكن من </a:t>
            </a:r>
            <a:r>
              <a:rPr lang="ar-SA" sz="1400" b="1" dirty="0" err="1"/>
              <a:t>طاقةوجهد</a:t>
            </a:r>
            <a:r>
              <a:rPr lang="ar-SA" sz="1400" b="1" dirty="0"/>
              <a:t>. </a:t>
            </a:r>
            <a:endParaRPr lang="en-US" sz="1400" dirty="0"/>
          </a:p>
        </p:txBody>
      </p:sp>
    </p:spTree>
    <p:extLst>
      <p:ext uri="{BB962C8B-B14F-4D97-AF65-F5344CB8AC3E}">
        <p14:creationId xmlns:p14="http://schemas.microsoft.com/office/powerpoint/2010/main" val="545152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5962674"/>
          </a:xfrm>
        </p:spPr>
        <p:txBody>
          <a:bodyPr>
            <a:noAutofit/>
          </a:bodyPr>
          <a:lstStyle/>
          <a:p>
            <a:r>
              <a:rPr lang="ar-SA" sz="1600" b="1" dirty="0"/>
              <a:t>الفروق بين التعلم الشرطي والتعلم بالمحاولة والخطأ:</a:t>
            </a:r>
            <a:r>
              <a:rPr lang="en-US" sz="1600" dirty="0"/>
              <a:t/>
            </a:r>
            <a:br>
              <a:rPr lang="en-US" sz="1600" dirty="0"/>
            </a:br>
            <a:r>
              <a:rPr lang="ar-SA" sz="1600" b="1" dirty="0"/>
              <a:t> </a:t>
            </a:r>
            <a:r>
              <a:rPr lang="en-US" sz="1600" dirty="0"/>
              <a:t/>
            </a:r>
            <a:br>
              <a:rPr lang="en-US" sz="1600" dirty="0"/>
            </a:br>
            <a:r>
              <a:rPr lang="ar-SA" sz="1600" b="1" dirty="0"/>
              <a:t>	هناك شبه كبير بين التعلم الشرطي (كما في تجارب </a:t>
            </a:r>
            <a:r>
              <a:rPr lang="ar-SA" sz="1600" b="1" dirty="0" err="1"/>
              <a:t>بافلوف</a:t>
            </a:r>
            <a:r>
              <a:rPr lang="ar-SA" sz="1600" b="1" dirty="0"/>
              <a:t>) والتعلم بالمحاولة والخطأ (كما في تجارب "</a:t>
            </a:r>
            <a:r>
              <a:rPr lang="ar-SA" sz="1600" b="1" dirty="0" err="1"/>
              <a:t>ثورنديك</a:t>
            </a:r>
            <a:r>
              <a:rPr lang="ar-SA" sz="1600" b="1" dirty="0"/>
              <a:t>"). فالتعلم الشرطي يؤكد ضرورة وجود "التدعيم" في حين يؤكد التعلم بالمحاولة والخطأ على وجود "الاثابة" وكلاهما يشير إلى تكوين العادات كأساس للتعلم.</a:t>
            </a:r>
            <a:r>
              <a:rPr lang="en-US" sz="1600" dirty="0"/>
              <a:t/>
            </a:r>
            <a:br>
              <a:rPr lang="en-US" sz="1600" dirty="0"/>
            </a:br>
            <a:r>
              <a:rPr lang="ar-SA" sz="1600" b="1" dirty="0"/>
              <a:t>	وفي ضوء ذلك لا يفرق العديد من الباحثين بين هذين النوعين من التعلم لأن المبادئ فيهما واحدة تقريباً كما يرون تسمية كل منهما بالتعلم الشرطي. والتفرقة الواضحة التي يرونها بين هذين النوعين من التعلم هو أن تجارب "</a:t>
            </a:r>
            <a:r>
              <a:rPr lang="ar-SA" sz="1600" b="1" dirty="0" err="1"/>
              <a:t>بافلوف</a:t>
            </a:r>
            <a:r>
              <a:rPr lang="ar-SA" sz="1600" b="1" dirty="0"/>
              <a:t>" يطلقون عليها مصطلح التعلم الشرطي الكلاسيكي في حين يطلقون على تجارب "</a:t>
            </a:r>
            <a:r>
              <a:rPr lang="ar-SA" sz="1600" b="1" dirty="0" err="1"/>
              <a:t>ثورنديك</a:t>
            </a:r>
            <a:r>
              <a:rPr lang="ar-SA" sz="1600" b="1" dirty="0"/>
              <a:t>" مصطلح التعلم الشرطي الوسيلي. </a:t>
            </a:r>
            <a:r>
              <a:rPr lang="en-US" sz="1600" dirty="0"/>
              <a:t/>
            </a:r>
            <a:br>
              <a:rPr lang="en-US" sz="1600" dirty="0"/>
            </a:br>
            <a:r>
              <a:rPr lang="ar-SA" sz="1600" b="1" dirty="0"/>
              <a:t>	ويرى هؤلاء الباحثين أن التعلم الشرطي الكلاسيكي (تجارب </a:t>
            </a:r>
            <a:r>
              <a:rPr lang="ar-SA" sz="1600" b="1" dirty="0" err="1"/>
              <a:t>بافلوف</a:t>
            </a:r>
            <a:r>
              <a:rPr lang="ar-SA" sz="1600" b="1" dirty="0"/>
              <a:t>) هو الذي يتم بإيجاد نوع من الارتباطات العصبية بين مثير واستجابة، ولكن الارتباط لا يكون بين المثير الأصلي والاستجابة الطبيعية له، وإنما يحدث بين مثير آخر (مثير شرطي) ارتبط بالمثير الأصلي وأصبح بمفرده يستدعي الاستجابة الخاصة بذلك المثير الأصلي.</a:t>
            </a:r>
            <a:r>
              <a:rPr lang="en-US" sz="1600" dirty="0"/>
              <a:t/>
            </a:r>
            <a:br>
              <a:rPr lang="en-US" sz="1600" dirty="0"/>
            </a:br>
            <a:r>
              <a:rPr lang="ar-SA" sz="1600" b="1" dirty="0"/>
              <a:t>	فكأن الاستجابة في التعلم الشرطي الكلاسيكي لا تتغير من خلال تغيرات المثيرات ولذلك لا تظهر نماذج سلوكية أخرى.. كما أن التقدم في التعلم يتمثل في ارتباط الاستجابة (س) مع مواقف بيئية متعددة أو مثيرات متعددة (م1 أو م2 أو م3.. وهكذا). </a:t>
            </a:r>
            <a:r>
              <a:rPr lang="en-US" sz="1600" dirty="0"/>
              <a:t/>
            </a:r>
            <a:br>
              <a:rPr lang="en-US" sz="1600" dirty="0"/>
            </a:br>
            <a:r>
              <a:rPr lang="ar-SA" sz="1600" b="1" dirty="0"/>
              <a:t> </a:t>
            </a:r>
            <a:r>
              <a:rPr lang="en-US" sz="1600" dirty="0"/>
              <a:t/>
            </a:r>
            <a:br>
              <a:rPr lang="en-US" sz="1600" dirty="0"/>
            </a:br>
            <a:r>
              <a:rPr lang="ar-SA" sz="1600" b="1" dirty="0"/>
              <a:t>	التعلم الشرطي الوسيلي (تجارب "</a:t>
            </a:r>
            <a:r>
              <a:rPr lang="ar-SA" sz="1600" b="1" dirty="0" err="1"/>
              <a:t>ثورنديك</a:t>
            </a:r>
            <a:r>
              <a:rPr lang="ar-SA" sz="1600" b="1" dirty="0"/>
              <a:t>") فيكون هناك عدد من الاستجابات التي يستجيب لها الفرد والتي يختار من بينها إحدى هذه الاستجابات وهي التي ترتبط بالمثير.</a:t>
            </a:r>
            <a:r>
              <a:rPr lang="en-US" sz="1600" dirty="0"/>
              <a:t/>
            </a:r>
            <a:br>
              <a:rPr lang="en-US" sz="1600" dirty="0"/>
            </a:br>
            <a:r>
              <a:rPr lang="ar-SA" sz="1600" b="1" dirty="0"/>
              <a:t> </a:t>
            </a:r>
            <a:r>
              <a:rPr lang="en-US" sz="1600" dirty="0"/>
              <a:t/>
            </a:r>
            <a:br>
              <a:rPr lang="en-US" sz="1600" dirty="0"/>
            </a:br>
            <a:r>
              <a:rPr lang="ar-SA" sz="1600" b="1" dirty="0"/>
              <a:t>	والشكل رقم (21) يوضح هذه الفروق بين التعلم الشرطي الكلاسيكي (تجارب </a:t>
            </a:r>
            <a:r>
              <a:rPr lang="ar-SA" sz="1600" b="1" dirty="0" err="1"/>
              <a:t>بافلوف</a:t>
            </a:r>
            <a:r>
              <a:rPr lang="ar-SA" sz="1600" b="1" dirty="0"/>
              <a:t>) والتعلم الشرطي الوسيلي (تجارب "</a:t>
            </a:r>
            <a:r>
              <a:rPr lang="ar-SA" sz="1600" b="1" dirty="0" err="1"/>
              <a:t>ثورنديك</a:t>
            </a:r>
            <a:r>
              <a:rPr lang="ar-SA" sz="1600" b="1" dirty="0"/>
              <a:t>"): </a:t>
            </a:r>
            <a:endParaRPr lang="en-US" sz="1600" dirty="0"/>
          </a:p>
        </p:txBody>
      </p:sp>
    </p:spTree>
    <p:extLst>
      <p:ext uri="{BB962C8B-B14F-4D97-AF65-F5344CB8AC3E}">
        <p14:creationId xmlns:p14="http://schemas.microsoft.com/office/powerpoint/2010/main" val="327475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466730"/>
          </a:xfrm>
        </p:spPr>
        <p:txBody>
          <a:bodyPr>
            <a:noAutofit/>
          </a:bodyPr>
          <a:lstStyle/>
          <a:p>
            <a:r>
              <a:rPr lang="ar-SA" sz="1600" b="1" dirty="0"/>
              <a:t>شكل رقم (21)</a:t>
            </a:r>
            <a:r>
              <a:rPr lang="en-US" sz="1600" dirty="0"/>
              <a:t/>
            </a:r>
            <a:br>
              <a:rPr lang="en-US" sz="1600" dirty="0"/>
            </a:br>
            <a:r>
              <a:rPr lang="ar-SA" sz="1600" b="1" dirty="0"/>
              <a:t>الفروق بين التعلم الشرطي الكلاسيكي والتعلم الشرطي الوسيلي</a:t>
            </a:r>
            <a:r>
              <a:rPr lang="en-US" sz="1600" dirty="0"/>
              <a:t/>
            </a:r>
            <a:br>
              <a:rPr lang="en-US" sz="1600" dirty="0"/>
            </a:br>
            <a:r>
              <a:rPr lang="ar-SA" sz="1600" b="1" dirty="0"/>
              <a:t> </a:t>
            </a:r>
            <a:r>
              <a:rPr lang="en-US" sz="1600" dirty="0"/>
              <a:t/>
            </a:r>
            <a:br>
              <a:rPr lang="en-US" sz="1600" dirty="0"/>
            </a:br>
            <a:r>
              <a:rPr lang="ar-SA" sz="1600" b="1" dirty="0"/>
              <a:t>تعلم شرطي كلاسيكي				  تعلم شرطي وسيلي </a:t>
            </a:r>
            <a:r>
              <a:rPr lang="en-US" sz="1600" dirty="0"/>
              <a:t/>
            </a:r>
            <a:br>
              <a:rPr lang="en-US" sz="1600" dirty="0"/>
            </a:br>
            <a:r>
              <a:rPr lang="ar-SA" sz="1600" b="1" dirty="0"/>
              <a:t> </a:t>
            </a:r>
            <a:r>
              <a:rPr lang="en-US" sz="1600" dirty="0"/>
              <a:t/>
            </a:r>
            <a:br>
              <a:rPr lang="en-US" sz="1600" dirty="0"/>
            </a:br>
            <a:r>
              <a:rPr lang="ar-SA" sz="1600" b="1" dirty="0"/>
              <a:t>			مثير (م1) 		استجابة (س1)</a:t>
            </a:r>
            <a:r>
              <a:rPr lang="en-US" sz="1600" dirty="0"/>
              <a:t/>
            </a:r>
            <a:br>
              <a:rPr lang="en-US" sz="1600" dirty="0"/>
            </a:br>
            <a:r>
              <a:rPr lang="ar-SA" sz="1600" dirty="0"/>
              <a:t>مثير (م)</a:t>
            </a:r>
            <a:r>
              <a:rPr lang="en-US" sz="1600" dirty="0"/>
              <a:t/>
            </a:r>
            <a:br>
              <a:rPr lang="en-US" sz="1600" dirty="0"/>
            </a:br>
            <a:r>
              <a:rPr lang="ar-SA" sz="1600" dirty="0"/>
              <a:t>استجابة (س) </a:t>
            </a:r>
            <a:r>
              <a:rPr lang="en-US" sz="1600" dirty="0"/>
              <a:t/>
            </a:r>
            <a:br>
              <a:rPr lang="en-US" sz="1600" dirty="0"/>
            </a:br>
            <a:r>
              <a:rPr lang="ar-SA" sz="1600" b="1" dirty="0"/>
              <a:t>			مثير (م2) 		استجابة (س2)</a:t>
            </a:r>
            <a:r>
              <a:rPr lang="en-US" sz="1600" dirty="0"/>
              <a:t> </a:t>
            </a:r>
            <a:r>
              <a:rPr lang="ar-SA" sz="1600" b="1" dirty="0"/>
              <a:t> </a:t>
            </a:r>
            <a:r>
              <a:rPr lang="en-US" sz="1600" dirty="0"/>
              <a:t/>
            </a:r>
            <a:br>
              <a:rPr lang="en-US" sz="1600" dirty="0"/>
            </a:br>
            <a:r>
              <a:rPr lang="ar-SA" sz="1600" b="1" dirty="0"/>
              <a:t>			مثير (م3) 		استجابة (س3)</a:t>
            </a:r>
            <a:r>
              <a:rPr lang="en-US" sz="1600" dirty="0"/>
              <a:t/>
            </a:r>
            <a:br>
              <a:rPr lang="en-US" sz="1600" dirty="0"/>
            </a:br>
            <a:r>
              <a:rPr lang="ar-SA" sz="1600" b="1" dirty="0"/>
              <a:t>			مثير (م4) 		استجابة (س4)</a:t>
            </a:r>
            <a:r>
              <a:rPr lang="en-US" sz="1600" dirty="0"/>
              <a:t/>
            </a:r>
            <a:br>
              <a:rPr lang="en-US" sz="1600" dirty="0"/>
            </a:br>
            <a:r>
              <a:rPr lang="ar-SA" sz="1600" dirty="0"/>
              <a:t>مثير واحد يؤدي إلى استجابات متعددة</a:t>
            </a:r>
            <a:r>
              <a:rPr lang="en-US" sz="1600" dirty="0"/>
              <a:t/>
            </a:r>
            <a:br>
              <a:rPr lang="en-US" sz="1600" dirty="0"/>
            </a:br>
            <a:r>
              <a:rPr lang="ar-SA" sz="1600" dirty="0"/>
              <a:t>مثيرات متعددة تؤدي إلى استجابة واحدة </a:t>
            </a:r>
            <a:r>
              <a:rPr lang="en-US" sz="1600" dirty="0"/>
              <a:t/>
            </a:r>
            <a:br>
              <a:rPr lang="en-US" sz="1600" dirty="0"/>
            </a:br>
            <a:r>
              <a:rPr lang="ar-SA" sz="1600" b="1" dirty="0"/>
              <a:t> </a:t>
            </a:r>
            <a:r>
              <a:rPr lang="en-US" sz="1600" dirty="0"/>
              <a:t> </a:t>
            </a:r>
            <a:r>
              <a:rPr lang="ar-SA" sz="1600" b="1" dirty="0"/>
              <a:t> </a:t>
            </a:r>
            <a:r>
              <a:rPr lang="en-US" sz="1600" dirty="0"/>
              <a:t/>
            </a:r>
            <a:br>
              <a:rPr lang="en-US" sz="1600" dirty="0"/>
            </a:br>
            <a:r>
              <a:rPr lang="ar-SA" sz="1600" b="1"/>
              <a:t> </a:t>
            </a:r>
            <a:endParaRPr lang="en-US" sz="1600"/>
          </a:p>
        </p:txBody>
      </p:sp>
    </p:spTree>
    <p:extLst>
      <p:ext uri="{BB962C8B-B14F-4D97-AF65-F5344CB8AC3E}">
        <p14:creationId xmlns:p14="http://schemas.microsoft.com/office/powerpoint/2010/main" val="17148987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222</Words>
  <Application>Microsoft Office PowerPoint</Application>
  <PresentationFormat>عرض على الشاشة (3:4)‏</PresentationFormat>
  <Paragraphs>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وزاره التعليم العالي والبحث العلمي           جامعه البصرة كليه التربية البدنية وعلوم الرياضة     الدراسات العليا / دكتوراه      نظـــــــــــــــــــــــريــــــــــــــــــات التعــــــــــــــــــــــــــــــلم   اعداد  الأستاذ الدكتور محمد عنيسي الكعبي   2018</vt:lpstr>
      <vt:lpstr>نظريات التعلم    هناك العديد من النظريات التي حاولت تفسير عملية التعلم وفيما يلي عرض لنظريات        التعلم التالية:      النظريات الارتباطية (Associationistic theories) إلى أن التعلم يحدث نتيجة حدوث ارتباط يين مثير واستجابة بحيث أنه في حالة حدوث ارتباط بين مثير واستجابة بحيث أنه في حالة ظهور هذا المثير مرة أخرى فإن الاستجابة التي ارتبطت به سوف تظهر ثانية.  فكان التعلم في ضوء النظريات الارتباطية – هو التغيرات في السلوك – أي التغير في استجابات الفرد في موقف ما، على أساس أن " الاستجابة Response" هي الأداء أو السلوك الذي يحدثه مثير، وبهذا المعنى تكون الاستجابة مصطلحاً عاماً للأفعال المرتبطة بمثير ويقصد "بالمثير Stimulus" موضوع أو حدث خارجي أو داخلي يحدث تغيير في استجابات الفرد (أو في سلوك الفرد).  وتضم النظريات الارتباطية مجموعة من النظريات التي تتفق فيما بينها على أهمية الارتباطات بين المثيرات والاستجابات، إلا أنها تختلف فيما بينها بالنسبة للمواقف أو الظروف التي قد تحدث فيها هذه الإرتباطات، بالإضافة إلى اختلافها في التأكيد على عمليات معينة ترى ضرورتها لحدوث مثل هذا الارتباط.  ومن بين هذه النظريات ما يلي : نظرية التعلم الشرطي. نظرية التعلم بالمحاولة والخطأ.   التعلم الشرطي   وصف التعلم الشرطي:  يرتبط هذا النوع من التعلم بأسم العالم الروسي "بافلوف Pavlov" حظ أثناء قيامه بدراسة الأفعال المنعكسة المتصلة بعملية الهضم أن افرازات العصارة المعدية في الكلاب التي كان يجري عليها تجاربه لا تتأثر فقط بوضع الطعام في فم الكلب بل تتأثر أيضاً عند رؤية نظريات التعلم    هناك العديد من النظريات التي حاولت تفسير عملية التعلم وفيما يلي عرض لنظريات        التعلم التالية:      النظريات الارتباطية (Associationistic theories) إلى أن التعلم يحدث نتيجة حدوث ارتباط يين مثير واستجابة بحيث أنه في حالة حدوث ارتباط بين مثير واستجابة بحيث أنه في حالة ظهور هذا المثير مرة أخرى فإن الاستجابة التي ارتبطت به سوف تظهر ثانية.  فكان التعلم في ضوء النظريات الارتباطية – هو التغيرات في السلوك – أي التغير في استجابات الفرد في موقف ما، على أساس أن " الاستجابة Response" هي الأداء أو السلوك الذي يحدثه مثير، وبهذا المعنى تكون الاستجابة مصطلحاً عاماً للأفعال المرتبطة بمثير ويقصد "بالمثير Stimulus" موضوع أو حدث خارجي أو داخلي يحدث تغيير في استجابات الفرد (أو في سلوك الفرد).  وتضم النظريات الارتباطية مجموعة من النظريات التي تتفق فيما بينها على أهمية الارتباطات بين المثيرات والاستجابات، إلا أنها تختلف فيما بينها بالنسبة للمواقف أو الظروف التي قد تحدث فيها هذه الإرتباطات، بالإضافة إلى اختلافها في التأكيد على عمليات معينة ترى ضرورتها لحدوث مثل هذا الارتباط.  ومن بين هذه النظريات ما يلي : نظرية التعلم الشرطي. نظرية التعلم بالمحاولة والخطأ.   التعلم الشرطي   وصف التعلم الشرطي:  يرتبط هذا النوع من التعلم بأسم العالم الروسي "بافلوف Pavlov" حظ أثناء قيامه بدراسة الأفعال المنعكسة المتصلة بعملية الهضم أن افرازات العصارة المعدية في الكلاب التي كان يجري عليها تجاربه لا تتأثر فقط بوضع الطعام في فم الكلب بل تتأثر أيضاً عند رؤية </vt:lpstr>
      <vt:lpstr>الطعام. وقد أثارت هذه الظاهرة اهتمام "بافلوف" ودفعته للقيام بإجراء الكثير من التجارب لمحاولة اثبات ذلك بطريقة علمية.  ومن تجاربه المشهورة أنه أحضر كلباً وأجرى له عملية جراحية لتوصيل غدده اللعابية بأنبوبة زجاجية لجمع قطرات اللعاب وقياس مقداره، ووجد أنه في حالة جوع الكلب يزداد افراز الغدد اللعابية عند رؤيته للطعام، وهذا رد فعل منعكس طبيعي. وقام "بافلوف" بإضاءة ضوء دون تقديم الطعام، فوجد أن هذا المثير لا يحدث استجابة إسالة اللعاب، ثم قام بإضاءة الضوء قبل تقديم الطعام للكلب لعدة ثوان وكرر هذا الموقف عدة مرات بحيث كان ظهور الضوء يتبعه دائماً تقديم الطعام وبالتالي تحدث استجابة إسالة اللعاب، بعد ذلك قام بإضاءة الضوء وحده ولم يقدم الطعام فوجد أن لعاب الكلب يسيل بالرغم من ذلك قام بإضاء الضوء وحده ولم يقدم الطعام فوجد أن لعاب الكلب يسيل بالرغم من ذلك.     واعتبر "بافلوف" بأن ظهور الضوء في هذه الحالة ما هو إلا "مثير شرطي" اكتسب خاصية المثير الأصلي (الطبيعي) وهو الطعام ويؤدي إلى إسالة اللعاب نظراً لتكرار ارتباطه به عدة مرات كافية.    وفي ضوء ذلك يفسر "بافلوف" عملية التعلم تفسيراً فسيولوجياً على أساس تكوين نوع من الإرتباط العصبي بين المثير والاستجابة. ولكن الارتباط لا يكون بين المثير الأصلي، والاستجابة الطبيعية له، وإنما يحدث بين مثير آخر (مثير شرطي) ارتبط بالمثير الأصلي وأصبح بمفرده يستدعي الاستجابة الخاصة بذلك المثير الأصلي.</vt:lpstr>
      <vt:lpstr> ويرى "بافلوف" أن من بين أهم العوامل التي يجب توافرها لكي يتم هذا النوع من التعلم ما يلي: ظهور المثير الأصلي (الطبيعي) والمثير الشرطي معاً بالتعاقب مع مراعاة أن تكون الفترة بين ظهورهما قصيرة جداً (لا تزيد عن بضع ثوان).  تكرار ارتباط المثير الطبيعي بالمثير الشرطي لعدة مرات.وتلعب الفروق الفردية دوراً هاماً بالنسبة لعدد مرات التكرار.  عدم وجود بعض المثيرات القوية المشتتة للانتباه في غضون فترة ارتباط المثير الطبيعي بالمثير الشرطي.  عدم تفوق القيمة الحيوية للمثير الشرطي على المثير الطبيعي.  وطبقاً لهذه النظرية يمكن اكتساب المتعلم للسلوك المطلوب إذا ما اقترن ذلك بمثيرات شرطية معينة. والفرد يتعلم كثيراً بهذا الأسلوب، إذ يتبصر ببعض المدركات التي سبق ارتباطها بتأثير معين وتصبح بذلك عبارة عن إشارات أو علامات تؤدي إلى سلوك معين. فيتمكن الفرد من تعلم التصويب على الهدف في كرة السلة بيد واحدة باقترانه بالوقوف في مكان معين (ركن الملعب مثلاً).  وكذلك اقتران تعلم القيان بالمحاورة باليد البعيدة عن المنافس، أو شرط اللعب بالسلوك التعاوني مثلاً وتكرار ذلك كله تحت مثل هذه الشروط، فبذلك يمكن تعلم المهارات الحركية والأنماط السلوكية المطلوبة بالاقتران والتكرار.  مبادئ التعلم الشرطي:   تم استخلاص المبادئ التالية التي تفيد في فهم طبيعة هذا النوع من التعلم كنتيجة للتجارب المختلفة التي أجريت على الاستجابة الشرطية وهي:- التدعيم :  ويقصد به ضرورة اتباع المثير غير الطبيعي (الشرطي) بالمثير الطبيعي حتى تتم الرابطة بينه وبين الاستجابة الشرطية ويعمل على تقويتها، ويساعدنا هذا المبدأ على فهم أهمية التدريب والتكرار وأثر الدافعية لإمكان التحكم في عملية التعلم.  الخمود والعودة التلقائية:  تتلاشى الاستجابة الشرطية تدريجياً وتخمد في حالة تكرار ظهور المثير غير الطبيعي (الشرطي) بمفرده، ولا يقصد بخمود الاستجابة الشرطية زوالها نهائياً بل يمكن عودتها تلقائياً بعد فترة من الوقت. وهنا تكمن ضرورة التدعيم من وقت لآخر لضمان دوام الاستجابة الشرطية.  </vt:lpstr>
      <vt:lpstr>فمن الملاحظ خمود المهارات الحركية التي لا نستعملها ولانقوم بالتدريب عليها ولا يعني ذلك أنها تتلاشى كلية بل نجد أنها تترك بعض الآثار التي يمكن في فترة  قصيرة نسبياً استعادتها واسترجاعها بموالاة التعلم والتدريب.  فالفرد يفقد عند انقطاعه لفترة طويلة عن ممارسة التدريب الرياضي القدرة على أداء المهارات الحركية المركبة التي تتميز بالصعوبة، وتتلاشي المهارة تدريجياً كما يحدث في حالة تكونها طبقاً لمراحل محددة. ففي البداية تتلاشى تلك العناصر الفريدة التي تعطي للمهارة الحركية الارتباط التوافقي الجيد ثم يلي ذلك تلاشي النواحي الميكانيكية الأساسية للمهارة.  ويتمكن الفرد من استعادة القدرة على الأداء الجيد تدريجياً بموالاة التدريب، فالفرد الذي ينقطع عن ركوب الدراجة لفترة طويلة يستطيع استعادة اكتساب تلك المهارة بعد فترة قليلة من التدريب ويسمى ذلك بالعودة التلقائية.     التعلم بالمحاولة والخطأ: وصف التعلم بالمحاولة والخطأ:   يرى "ثورنديك Thorndike" أن التعلم سواء في الإنسان أو الحيوان يحدث عن طريق المحاولة والخطأ فالكائن الحي في سلوكه إزاء مختلف المواقف يقوم ببذل العديد من الاستجابات أو المحاولات قبل أن يصل إلى الاستجابة الصحيحة.   فعلى سبيل المثال إذا حاولنا تعلم التصويب على السلة فإننا نقوم في البداية بتوجيه الكرة نحو الهدف والقيام بالتصويب فنجد أن الكرة تخطئ الهدف، فإذا لاحظنا أن الكرة قد انحرفت يميناً بعيداً عن الهدف فإننا نحاول توجيه الكرة قليلاً تجاه اليسار، وإذا وجدنا أن  الكرة لم تصل إلى الهدف فإننا نسعى لإعطاء التصويبة المزيد من القوة والارتفاع وهكذا، ففي غضون محاولاتنا المتكررة نجد أن بعض الاستجابات تختفي تدريجياً وتبقى بعض الاستجابات الأخرى التي توصل إلى النجاح في إصابة الهدف، وهذا يعني أن الفرد يقوم بعدة استجابات محتملة أو ممكنة يختار من بينها الاستجابة التي تحقق له الوصول للهدف.   وقد حاول "ثورنديك" إثبات نظريته بعدة تجارب على الحيوانات، ومن تجاربه المشهورة أنه وضع قطة جائعة في قفص لا تستطيع الخروج منه إلا إذا جذبت "سقاطة" معينة في الصندوق ووضع خارجه وعلى مرأى منها وعاء به بعض السمك بحيث لا تستطيع الوصول إليه إلا إذا خرجت من الصندوق . وراقب "ثورنديك" سلوك القطة فوج أنها تقوم ببذل محاولات عديدة كالجري والدوران حول نفسها وعض جدران الصندوق لمحاولة الخروج أو إيجاد ثغرة ما تنفذ من خلالها للوصول إلى الطعام. وهكذا استمرت في حركاتها ومحاولاتها العشوائية حتى </vt:lpstr>
      <vt:lpstr>تمكنت بطريقة ما من جذب "السقاطة: فانفتح الباب وخرجت من القفص وقامت بالتهام السمك.   كرر "ثورنديك" التجربة عدة مرات فلاحظ أن القطة بالرغم من قيامها بالحركات العشوائية سالفة الذكر إلا أنها تمكنت تدريجياً من الإقلاع عن تلك الحركات الخاطئة واستبعادها شيئاً فشيئاً وبالتالي اختصار الوقت اللازم  للخروج  من القفص حتى أتى الوقت الذي تمكنت فيه من الخروج من القفص بمجرد دخولها إليه، وهكذا نجد أن سلوك الحيوان قد اعتراه التغيير إذ تعلم طريقة الخروج من القفص وقد استخلص "ثورنديك" من كل هذه التجارب أن القطة قد تعلمت تدريجياً استبعاد الاستجابات الخاطئة التي لا توصل إلى الهدف والاحتفاظ بالاستجابات الصحيحة وتثبيتها. كما قام بإجراء العديد من التجارب على الحيوانات المختلفة كالأسماك والفئران وغيرها لمحاولة التحقق من تلك النتائج وإثباتها.  ويرى بعض الباحثين أن الفرد يتعلم الكثير من المهارات وخاصة المهارات الحركية بتلك الطريقة.  ففي حالة تعلم الفرد لمهارة التصويب أو التمرير أو الوثب أو القفز أو السباحة وكذلك تعلم الآلة الكاتبة أو الموسيقى فإننا نجد أن الأداء يتسم في البداية بالكثير من الأخطاء ويرتبط بالحركات الزائدة غير الضرورية، وبموالاة التدريب والمران تقل الأخطاء تدريجياً ويتحسن الأداء ويقل مقدار الطاقة المبذولة وينتج عن ذلك الشعور بالمتعة والسعادة. وهكذا فإن تعلم واكتساب المهارات بتلك الطريقة ما هو إلا محاولة وخطأ.   شروط التعلم بالمحاولة والخطأ:    هناك بعض العوامل الهامة التي يشترط توافرها في مثل هذا النوع من التعلم هي:-  ضرورة قيام الفرد بنشاط نتيجة لاستثارة حاجة عنده، فوجود الحاجة أو الدافع شرط أساسي هام لإتمام التعلم. (فلولا أن القطة في تجارب "ثورنديك" كانت جائعة وفي حاجة للطعام لما تحركت لتتعلم).وينطبق ذلك بدرجة كبيرة على تعلم مختلف نواحي الأنشطة الرياضية، إذ لا يمارس الفرد النشاط الرياضي دون دوافع يستثير قواه وطافاته لمزاولة هذا النوع من النشاط البشري.  وجود عقبة تقف في سبيل الفرد للوصول إلى الهدف. فكثيراً ما يكتشف الفرد أن إشباع حاجاته ليس أمراً هيناً سهلاً إذ تعترضه بعض الصعوبات المادية أو المعنوية(كما كان الحال بالنسبة للقفص المغلق في تجارب "ثورنديك" مما يؤدي إلى </vt:lpstr>
      <vt:lpstr>محاولة التغلب عليها لتحقيق الهدف. ففي غضون تعلم بعض المهارات الحركية يكتشف الفرد بعض الصعوبات التي ترتبط بالأداء فيحاول القيام بتنمية عضلاته وقدراته المختلفة التي تساعده في التغلب على تلك المصاعب وبالتالي محاولة تعلم المهارة الحركية وإتقانها. ضرورة قيام الفرد – في سبيل الوصول للهدف – باستجابات متعددة (كالاستجابات العشوائية الخاطئة التي كانت تقوم بها القطة قبل تمكنها من فتح باب القفص) قبل أن يصل للاستجابة الصحيحة التي تحقق له هدفه. فإذا كان الفرد عاجزاً عن القيام بتلك الاستجابات المتعددة فقد لا تسنح له فرصة الوصول إلى الاستجابة المناسبة الصحيحة. ومن الملاحظ أن الفرد الرياضي يقوم بالعديد من الاستجابات الحركية قبل أن يتمكن مةن الأداء الجيد للمهارة الحركية وقبل أن يكتب له السيطرة على ما يريد تعلمه واكتسابه. ضرورة وجود الإثابة التي تحدثها الاستجابة إذ يميل الفرد لتكرار السلوك الذي يعقبه ثواب (فالقطة قد تم لها تعلم الاستجابة التي أدت إلى خروجها من القفص وإشباع حاجبتها للطعام).  فالفرد في غضون المنافسات الرياضية يميل إلى تكرار السلوك الرياضي الحميد الذي يلقى كل تقدير وعطف من جانب المربي الرياضي أو وسائل الإعلام المختلفة،كما يميل إلى تكرار تلك الحركات التي تؤدي إلى تحقيق قدر كبير من النجاح كسرعة تمرير الكرة إلى زميل في موقف معين قبل أن يقطعها المنافس وما إلى ذلك. يقوم الفرد باستجابات عدة بعضها خاطئ لا يوصله للهدف فيسعى تدريجياً للتخلص منها بينما يحتفظ بالاستجابات التي تيسر له سبيل الوصول إلى الهدف ويقوم بتنظيمها في قالب معين من السلوك يتم بدقة وبسرعة وبقدر قليل من الجهد. فالفرد يسعى تدريجياً إلى حذف الحركات الزائدة التي لا تدخل أساساً ضمن مكونات الأداء للمهارة الحركية ويقوم بتثبيت النواحي الأخرى التي تساعده على حسن الأداء ويقوم بتنظيم تلك النواحي  والربط بينها بصورة توافقية جيدة لإمكان أداء المهارة الحركية مع بذل أقل ما يمكن من طاقةوجهد. </vt:lpstr>
      <vt:lpstr>الفروق بين التعلم الشرطي والتعلم بالمحاولة والخطأ:    هناك شبه كبير بين التعلم الشرطي (كما في تجارب بافلوف) والتعلم بالمحاولة والخطأ (كما في تجارب "ثورنديك"). فالتعلم الشرطي يؤكد ضرورة وجود "التدعيم" في حين يؤكد التعلم بالمحاولة والخطأ على وجود "الاثابة" وكلاهما يشير إلى تكوين العادات كأساس للتعلم.  وفي ضوء ذلك لا يفرق العديد من الباحثين بين هذين النوعين من التعلم لأن المبادئ فيهما واحدة تقريباً كما يرون تسمية كل منهما بالتعلم الشرطي. والتفرقة الواضحة التي يرونها بين هذين النوعين من التعلم هو أن تجارب "بافلوف" يطلقون عليها مصطلح التعلم الشرطي الكلاسيكي في حين يطلقون على تجارب "ثورنديك" مصطلح التعلم الشرطي الوسيلي.   ويرى هؤلاء الباحثين أن التعلم الشرطي الكلاسيكي (تجارب بافلوف) هو الذي يتم بإيجاد نوع من الارتباطات العصبية بين مثير واستجابة، ولكن الارتباط لا يكون بين المثير الأصلي والاستجابة الطبيعية له، وإنما يحدث بين مثير آخر (مثير شرطي) ارتبط بالمثير الأصلي وأصبح بمفرده يستدعي الاستجابة الخاصة بذلك المثير الأصلي.  فكأن الاستجابة في التعلم الشرطي الكلاسيكي لا تتغير من خلال تغيرات المثيرات ولذلك لا تظهر نماذج سلوكية أخرى.. كما أن التقدم في التعلم يتمثل في ارتباط الاستجابة (س) مع مواقف بيئية متعددة أو مثيرات متعددة (م1 أو م2 أو م3.. وهكذا).     التعلم الشرطي الوسيلي (تجارب "ثورنديك") فيكون هناك عدد من الاستجابات التي يستجيب لها الفرد والتي يختار من بينها إحدى هذه الاستجابات وهي التي ترتبط بالمثير.    والشكل رقم (21) يوضح هذه الفروق بين التعلم الشرطي الكلاسيكي (تجارب بافلوف) والتعلم الشرطي الوسيلي (تجارب "ثورنديك"): </vt:lpstr>
      <vt:lpstr>شكل رقم (21) الفروق بين التعلم الشرطي الكلاسيكي والتعلم الشرطي الوسيلي   تعلم شرطي كلاسيكي      تعلم شرطي وسيلي       مثير (م1)   استجابة (س1) مثير (م) استجابة (س)     مثير (م2)   استجابة (س2)      مثير (م3)   استجابة (س3)    مثير (م4)   استجابة (س4) مثير واحد يؤدي إلى استجابات متعددة مثيرات متعددة تؤدي إلى استجابة واحدة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23</cp:revision>
  <dcterms:created xsi:type="dcterms:W3CDTF">2018-12-16T06:30:34Z</dcterms:created>
  <dcterms:modified xsi:type="dcterms:W3CDTF">2018-12-16T07:22:28Z</dcterms:modified>
</cp:coreProperties>
</file>